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Default Extension="rels" ContentType="application/vnd.openxmlformats-package.relationships+xml"/>
  <Default Extension="jpeg" ContentType="image/jpeg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Layouts/slideLayout5.xml" ContentType="application/vnd.openxmlformats-officedocument.presentationml.slideLayout+xml"/>
  <Override PartName="/ppt/slideMasters/slideMaster2.xml" ContentType="application/vnd.openxmlformats-officedocument.presentationml.slideMaster+xml"/>
  <Override PartName="/docProps/app.xml" ContentType="application/vnd.openxmlformats-officedocument.extended-properties+xml"/>
  <Override PartName="/ppt/theme/theme2.xml" ContentType="application/vnd.openxmlformats-officedocument.theme+xml"/>
  <Override PartName="/ppt/slideLayouts/slideLayout1.xml" ContentType="application/vnd.openxmlformats-officedocument.presentationml.slideLayout+xml"/>
  <Override PartName="/ppt/slides/slide22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notesSlides/notesSlide1.xml" ContentType="application/vnd.openxmlformats-officedocument.presentationml.notesSlide+xml"/>
  <Override PartName="/ppt/slideLayouts/slideLayout12.xml" ContentType="application/vnd.openxmlformats-officedocument.presentationml.slideLayout+xml"/>
  <Override PartName="/ppt/slides/slide6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theme/theme3.xml" ContentType="application/vnd.openxmlformats-officedocument.theme+xml"/>
  <Override PartName="/ppt/slides/slide23.xml" ContentType="application/vnd.openxmlformats-officedocument.presentationml.slide+xml"/>
  <Override PartName="/ppt/slides/slide16.xml" ContentType="application/vnd.openxmlformats-officedocument.presentationml.slide+xml"/>
  <Override PartName="/ppt/slideLayouts/slideLayout13.xml" ContentType="application/vnd.openxmlformats-officedocument.presentationml.slideLayout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  <p:sldMasterId id="2147483661" r:id="rId2"/>
  </p:sldMasterIdLst>
  <p:notesMasterIdLst>
    <p:notesMasterId r:id="rId26"/>
  </p:notesMasterIdLst>
  <p:sldIdLst>
    <p:sldId id="257" r:id="rId3"/>
    <p:sldId id="262" r:id="rId4"/>
    <p:sldId id="264" r:id="rId5"/>
    <p:sldId id="263" r:id="rId6"/>
    <p:sldId id="265" r:id="rId7"/>
    <p:sldId id="269" r:id="rId8"/>
    <p:sldId id="259" r:id="rId9"/>
    <p:sldId id="258" r:id="rId10"/>
    <p:sldId id="271" r:id="rId11"/>
    <p:sldId id="272" r:id="rId12"/>
    <p:sldId id="282" r:id="rId13"/>
    <p:sldId id="284" r:id="rId14"/>
    <p:sldId id="291" r:id="rId15"/>
    <p:sldId id="286" r:id="rId16"/>
    <p:sldId id="285" r:id="rId17"/>
    <p:sldId id="292" r:id="rId18"/>
    <p:sldId id="273" r:id="rId19"/>
    <p:sldId id="290" r:id="rId20"/>
    <p:sldId id="288" r:id="rId21"/>
    <p:sldId id="277" r:id="rId22"/>
    <p:sldId id="281" r:id="rId23"/>
    <p:sldId id="280" r:id="rId24"/>
    <p:sldId id="293" r:id="rId25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lastView="sldSorterView">
  <p:normalViewPr>
    <p:restoredLeft sz="15620"/>
    <p:restoredTop sz="94660"/>
  </p:normalViewPr>
  <p:slideViewPr>
    <p:cSldViewPr snapToGrid="0" snapToObjects="1">
      <p:cViewPr>
        <p:scale>
          <a:sx n="75" d="100"/>
          <a:sy n="75" d="100"/>
        </p:scale>
        <p:origin x="-1304" y="-3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2532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notesMaster" Target="notesMasters/notesMaster1.xml"/><Relationship Id="rId27" Type="http://schemas.openxmlformats.org/officeDocument/2006/relationships/printerSettings" Target="printerSettings/printerSettings1.bin"/><Relationship Id="rId28" Type="http://schemas.openxmlformats.org/officeDocument/2006/relationships/presProps" Target="presProps.xml"/><Relationship Id="rId29" Type="http://schemas.openxmlformats.org/officeDocument/2006/relationships/viewProps" Target="viewProps.xml"/><Relationship Id="rId30" Type="http://schemas.openxmlformats.org/officeDocument/2006/relationships/theme" Target="theme/theme1.xml"/><Relationship Id="rId31" Type="http://schemas.openxmlformats.org/officeDocument/2006/relationships/tableStyles" Target="tableStyles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E5B684-A3AF-7F45-981C-45BC47D16C91}" type="datetimeFigureOut">
              <a:rPr lang="fr-FR" smtClean="0"/>
              <a:pPr/>
              <a:t>12/01/23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6613B2D-1156-134A-A4A8-8F2FEA995AB5}" type="slidenum">
              <a:rPr lang="fr-FR" smtClean="0"/>
              <a:pPr/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Image Placeholder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301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fr-FR" smtClean="0">
                <a:latin typeface="News Gothic MT" charset="0"/>
              </a:rPr>
              <a:t>Depuis 2012 c’est l’inactivité physique qui est devenue la 1ère cause de mortalité évitable dans le monde avec 5,3 millions de décès attribuables par an.</a:t>
            </a:r>
            <a:endParaRPr lang="en-US" smtClean="0">
              <a:latin typeface="News Gothic MT" charset="0"/>
            </a:endParaRPr>
          </a:p>
        </p:txBody>
      </p:sp>
      <p:sp>
        <p:nvSpPr>
          <p:cNvPr id="4301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F9AE1F59-6634-5B48-9808-65CDD5FAD50F}" type="slidenum">
              <a:rPr lang="fr-FR" smtClean="0">
                <a:latin typeface="News Gothic MT" charset="0"/>
                <a:ea typeface="ＭＳ Ｐゴシック" charset="-128"/>
                <a:cs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fr-FR" smtClean="0">
              <a:latin typeface="News Gothic MT" charset="0"/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Cliquez pour modifier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FF971-001E-D647-A531-5E878AEC58AC}" type="datetimeFigureOut">
              <a:rPr lang="fr-FR" smtClean="0"/>
              <a:pPr/>
              <a:t>12/01/23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310F1-F815-6443-9874-918AC33D0E74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FF971-001E-D647-A531-5E878AEC58AC}" type="datetimeFigureOut">
              <a:rPr lang="fr-FR" smtClean="0"/>
              <a:pPr/>
              <a:t>12/01/23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310F1-F815-6443-9874-918AC33D0E74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FF971-001E-D647-A531-5E878AEC58AC}" type="datetimeFigureOut">
              <a:rPr lang="fr-FR" smtClean="0"/>
              <a:pPr/>
              <a:t>12/01/23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310F1-F815-6443-9874-918AC33D0E74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userDrawn="1">
  <p:cSld name="1_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dirty="0" smtClean="0"/>
              <a:t>Modifiez le style du titre</a:t>
            </a:r>
            <a:endParaRPr lang="fr-FR" dirty="0"/>
          </a:p>
        </p:txBody>
      </p:sp>
      <p:sp>
        <p:nvSpPr>
          <p:cNvPr id="3" name="Espace réservé du numéro de diapositive 5"/>
          <p:cNvSpPr>
            <a:spLocks noGrp="1"/>
          </p:cNvSpPr>
          <p:nvPr>
            <p:ph type="sldNum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51F2DE-711D-9049-A376-79BDF8B6ED93}" type="slidenum">
              <a:rPr lang="fr-FR"/>
              <a:pPr>
                <a:defRPr/>
              </a:pPr>
              <a:t>‹#›</a:t>
            </a:fld>
            <a:endParaRPr lang="fr-FR" dirty="0"/>
          </a:p>
        </p:txBody>
      </p:sp>
    </p:spTree>
  </p:cSld>
  <p:clrMapOvr>
    <a:masterClrMapping/>
  </p:clrMapOvr>
  <p:transition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BE50B8-1691-4DB7-B138-FEC28369B7DF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12/01/23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D74518F-72D2-4CD8-B609-A9D15C69A2FE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2165623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FF971-001E-D647-A531-5E878AEC58AC}" type="datetimeFigureOut">
              <a:rPr lang="fr-FR" smtClean="0"/>
              <a:pPr/>
              <a:t>12/01/23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310F1-F815-6443-9874-918AC33D0E74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FF971-001E-D647-A531-5E878AEC58AC}" type="datetimeFigureOut">
              <a:rPr lang="fr-FR" smtClean="0"/>
              <a:pPr/>
              <a:t>12/01/23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310F1-F815-6443-9874-918AC33D0E74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FF971-001E-D647-A531-5E878AEC58AC}" type="datetimeFigureOut">
              <a:rPr lang="fr-FR" smtClean="0"/>
              <a:pPr/>
              <a:t>12/01/23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310F1-F815-6443-9874-918AC33D0E74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FF971-001E-D647-A531-5E878AEC58AC}" type="datetimeFigureOut">
              <a:rPr lang="fr-FR" smtClean="0"/>
              <a:pPr/>
              <a:t>12/01/23</a:t>
            </a:fld>
            <a:endParaRPr lang="fr-FR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310F1-F815-6443-9874-918AC33D0E74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FF971-001E-D647-A531-5E878AEC58AC}" type="datetimeFigureOut">
              <a:rPr lang="fr-FR" smtClean="0"/>
              <a:pPr/>
              <a:t>12/01/23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310F1-F815-6443-9874-918AC33D0E74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FF971-001E-D647-A531-5E878AEC58AC}" type="datetimeFigureOut">
              <a:rPr lang="fr-FR" smtClean="0"/>
              <a:pPr/>
              <a:t>12/01/23</a:t>
            </a:fld>
            <a:endParaRPr lang="fr-FR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310F1-F815-6443-9874-918AC33D0E74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FF971-001E-D647-A531-5E878AEC58AC}" type="datetimeFigureOut">
              <a:rPr lang="fr-FR" smtClean="0"/>
              <a:pPr/>
              <a:t>12/01/23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310F1-F815-6443-9874-918AC33D0E74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Cliquez pour modifier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FFF971-001E-D647-A531-5E878AEC58AC}" type="datetimeFigureOut">
              <a:rPr lang="fr-FR" smtClean="0"/>
              <a:pPr/>
              <a:t>12/01/23</a:t>
            </a:fld>
            <a:endParaRPr lang="fr-FR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F310F1-F815-6443-9874-918AC33D0E74}" type="slidenum">
              <a:rPr lang="fr-FR" smtClean="0"/>
              <a:pPr/>
              <a:t>‹#›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FFF971-001E-D647-A531-5E878AEC58AC}" type="datetimeFigureOut">
              <a:rPr lang="fr-FR" smtClean="0"/>
              <a:pPr/>
              <a:t>12/01/23</a:t>
            </a:fld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F310F1-F815-6443-9874-918AC33D0E74}" type="slidenum">
              <a:rPr lang="fr-FR" smtClean="0"/>
              <a:pPr/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C1BE50B8-1691-4DB7-B138-FEC28369B7DF}" type="datetimeFigureOut">
              <a:rPr lang="fr-FR" smtClean="0">
                <a:solidFill>
                  <a:prstClr val="black">
                    <a:tint val="75000"/>
                  </a:prstClr>
                </a:solidFill>
              </a:rPr>
              <a:pPr defTabSz="914400"/>
              <a:t>12/01/23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400"/>
            <a:fld id="{FD74518F-72D2-4CD8-B609-A9D15C69A2FE}" type="slidenum">
              <a:rPr lang="fr-FR" smtClean="0">
                <a:solidFill>
                  <a:prstClr val="black">
                    <a:tint val="75000"/>
                  </a:prstClr>
                </a:solidFill>
              </a:rPr>
              <a:pPr defTabSz="914400"/>
              <a:t>‹#›</a:t>
            </a:fld>
            <a:endParaRPr lang="fr-FR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78490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Relationship Id="rId3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29.jpeg"/><Relationship Id="rId12" Type="http://schemas.openxmlformats.org/officeDocument/2006/relationships/image" Target="../media/image30.jpeg"/><Relationship Id="rId13" Type="http://schemas.openxmlformats.org/officeDocument/2006/relationships/image" Target="../media/image31.jpeg"/><Relationship Id="rId14" Type="http://schemas.openxmlformats.org/officeDocument/2006/relationships/image" Target="../media/image32.png"/><Relationship Id="rId15" Type="http://schemas.openxmlformats.org/officeDocument/2006/relationships/image" Target="../media/image33.png"/><Relationship Id="rId16" Type="http://schemas.openxmlformats.org/officeDocument/2006/relationships/image" Target="../media/image34.png"/><Relationship Id="rId17" Type="http://schemas.openxmlformats.org/officeDocument/2006/relationships/image" Target="../media/image3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png"/><Relationship Id="rId3" Type="http://schemas.openxmlformats.org/officeDocument/2006/relationships/image" Target="../media/image21.jpeg"/><Relationship Id="rId4" Type="http://schemas.openxmlformats.org/officeDocument/2006/relationships/image" Target="../media/image22.jpeg"/><Relationship Id="rId5" Type="http://schemas.openxmlformats.org/officeDocument/2006/relationships/image" Target="../media/image23.jpeg"/><Relationship Id="rId6" Type="http://schemas.openxmlformats.org/officeDocument/2006/relationships/image" Target="../media/image24.jpeg"/><Relationship Id="rId7" Type="http://schemas.openxmlformats.org/officeDocument/2006/relationships/image" Target="../media/image25.jpeg"/><Relationship Id="rId8" Type="http://schemas.openxmlformats.org/officeDocument/2006/relationships/image" Target="../media/image26.jpeg"/><Relationship Id="rId9" Type="http://schemas.openxmlformats.org/officeDocument/2006/relationships/image" Target="../media/image27.jpeg"/><Relationship Id="rId10" Type="http://schemas.openxmlformats.org/officeDocument/2006/relationships/image" Target="../media/image28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6.png"/><Relationship Id="rId3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Relationship Id="rId3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4" Type="http://schemas.openxmlformats.org/officeDocument/2006/relationships/image" Target="../media/image44.png"/><Relationship Id="rId5" Type="http://schemas.openxmlformats.org/officeDocument/2006/relationships/image" Target="../media/image45.png"/><Relationship Id="rId6" Type="http://schemas.openxmlformats.org/officeDocument/2006/relationships/image" Target="../media/image46.png"/><Relationship Id="rId7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4" Type="http://schemas.openxmlformats.org/officeDocument/2006/relationships/image" Target="../media/image49.png"/><Relationship Id="rId5" Type="http://schemas.openxmlformats.org/officeDocument/2006/relationships/image" Target="../media/image50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1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1395412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fr-FR" sz="6000" b="1" dirty="0" smtClean="0">
                <a:solidFill>
                  <a:srgbClr val="0000FF"/>
                </a:solidFill>
              </a:rPr>
              <a:t>SPORT SANTE </a:t>
            </a:r>
            <a:r>
              <a:rPr lang="fr-FR" dirty="0" smtClean="0"/>
              <a:t/>
            </a:r>
            <a:br>
              <a:rPr lang="fr-FR" dirty="0" smtClean="0"/>
            </a:br>
            <a:r>
              <a:rPr lang="fr-FR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Octobre Rose</a:t>
            </a:r>
            <a:endParaRPr lang="fr-FR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685800" y="3009900"/>
            <a:ext cx="8190753" cy="1752600"/>
          </a:xfrm>
        </p:spPr>
        <p:txBody>
          <a:bodyPr/>
          <a:lstStyle/>
          <a:p>
            <a:r>
              <a:rPr lang="fr-FR" dirty="0" smtClean="0"/>
              <a:t>Françoise Archambeaud</a:t>
            </a:r>
          </a:p>
          <a:p>
            <a:r>
              <a:rPr lang="fr-FR" i="1" dirty="0" smtClean="0"/>
              <a:t>Conseillère municipale déléguée Sport Santé</a:t>
            </a:r>
            <a:endParaRPr lang="fr-FR" i="1" dirty="0"/>
          </a:p>
        </p:txBody>
      </p:sp>
      <p:pic>
        <p:nvPicPr>
          <p:cNvPr id="4" name="Picture 7" descr="log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/>
          <a:stretch>
            <a:fillRect/>
          </a:stretch>
        </p:blipFill>
        <p:spPr bwMode="auto">
          <a:xfrm>
            <a:off x="6485303" y="6032544"/>
            <a:ext cx="1972896" cy="825455"/>
          </a:xfrm>
          <a:prstGeom prst="rect">
            <a:avLst/>
          </a:prstGeom>
          <a:noFill/>
          <a:extLst>
            <a:ext uri="{909E8E84-426E-40dd-AFC4-6F175D3DCCD1}">
              <a14:hiddenFill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 4" descr="Capture d’écran 2021-09-02 à 12.30.49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6535" y="298824"/>
            <a:ext cx="1340268" cy="1434352"/>
          </a:xfrm>
          <a:prstGeom prst="rect">
            <a:avLst/>
          </a:prstGeom>
        </p:spPr>
      </p:pic>
      <p:pic>
        <p:nvPicPr>
          <p:cNvPr id="6" name="Image 5" descr="Capture d’écran 2021-09-02 à 12.39.36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52000" y="4231027"/>
            <a:ext cx="1406199" cy="1466465"/>
          </a:xfrm>
          <a:prstGeom prst="rect">
            <a:avLst/>
          </a:prstGeom>
        </p:spPr>
      </p:pic>
      <p:pic>
        <p:nvPicPr>
          <p:cNvPr id="7" name="Image 6" descr="Capture d’écran 2021-09-02 à 12.40.22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08823" y="4362964"/>
            <a:ext cx="1897529" cy="1400558"/>
          </a:xfrm>
          <a:prstGeom prst="rect">
            <a:avLst/>
          </a:prstGeom>
        </p:spPr>
      </p:pic>
      <p:pic>
        <p:nvPicPr>
          <p:cNvPr id="8" name="Image 7" descr="Capture d’écran 2021-09-02 à 12.50.32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2367" y="5063243"/>
            <a:ext cx="2555686" cy="1825490"/>
          </a:xfrm>
          <a:prstGeom prst="rect">
            <a:avLst/>
          </a:prstGeom>
        </p:spPr>
      </p:pic>
      <p:pic>
        <p:nvPicPr>
          <p:cNvPr id="9" name="Image 8" descr="Capture d’écran 2021-09-02 à 18.21.04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8862" y="4461757"/>
            <a:ext cx="2315882" cy="601486"/>
          </a:xfrm>
          <a:prstGeom prst="rect">
            <a:avLst/>
          </a:prstGeom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762000" y="-330200"/>
            <a:ext cx="10668000" cy="7518400"/>
          </a:xfrm>
          <a:prstGeom prst="rect">
            <a:avLst/>
          </a:prstGeom>
        </p:spPr>
      </p:pic>
      <p:sp>
        <p:nvSpPr>
          <p:cNvPr id="11" name="Titre 1"/>
          <p:cNvSpPr txBox="1">
            <a:spLocks/>
          </p:cNvSpPr>
          <p:nvPr/>
        </p:nvSpPr>
        <p:spPr>
          <a:xfrm>
            <a:off x="1846803" y="1239132"/>
            <a:ext cx="7772400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4400" b="1" i="0" u="none" strike="noStrike" kern="1200" cap="none" spc="0" normalizeH="0" baseline="0" noProof="0" dirty="0" smtClean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  <a:p>
            <a:pPr algn="ctr">
              <a:spcBef>
                <a:spcPct val="0"/>
              </a:spcBef>
              <a:defRPr/>
            </a:pPr>
            <a:r>
              <a:rPr lang="fr-FR" sz="4400" b="1" dirty="0">
                <a:solidFill>
                  <a:srgbClr val="FF0000"/>
                </a:solidFill>
              </a:rPr>
              <a:t>«À vos marques, </a:t>
            </a:r>
            <a:r>
              <a:rPr lang="fr-FR" sz="4400" b="1" dirty="0" err="1">
                <a:solidFill>
                  <a:srgbClr val="FF0000"/>
                </a:solidFill>
              </a:rPr>
              <a:t>prêts</a:t>
            </a:r>
            <a:r>
              <a:rPr lang="fr-FR" sz="4400" b="1" dirty="0">
                <a:solidFill>
                  <a:srgbClr val="FF0000"/>
                </a:solidFill>
              </a:rPr>
              <a:t> ? Marchez ! »</a:t>
            </a:r>
            <a:r>
              <a:rPr lang="fr-FR" sz="4400" b="1" dirty="0" smtClean="0">
                <a:solidFill>
                  <a:srgbClr val="FF0000"/>
                </a:solidFill>
              </a:rPr>
              <a:t> </a:t>
            </a:r>
          </a:p>
          <a:p>
            <a:pPr algn="ctr">
              <a:spcBef>
                <a:spcPct val="0"/>
              </a:spcBef>
              <a:defRPr/>
            </a:pPr>
            <a:r>
              <a:rPr lang="fr-FR" sz="4400" b="1" dirty="0">
                <a:solidFill>
                  <a:srgbClr val="FF0000"/>
                </a:solidFill>
              </a:rPr>
              <a:t>Un « </a:t>
            </a:r>
            <a:r>
              <a:rPr lang="fr-FR" sz="4400" b="1" dirty="0" err="1">
                <a:solidFill>
                  <a:srgbClr val="FF0000"/>
                </a:solidFill>
              </a:rPr>
              <a:t>challenge-pas</a:t>
            </a:r>
            <a:r>
              <a:rPr lang="fr-FR" sz="4400" b="1" dirty="0">
                <a:solidFill>
                  <a:srgbClr val="FF0000"/>
                </a:solidFill>
              </a:rPr>
              <a:t> » via l’application gratuite </a:t>
            </a:r>
            <a:r>
              <a:rPr lang="fr-FR" sz="4400" b="1" dirty="0" err="1">
                <a:solidFill>
                  <a:srgbClr val="FF0000"/>
                </a:solidFill>
              </a:rPr>
              <a:t>Kiplin</a:t>
            </a:r>
            <a:r>
              <a:rPr lang="fr-FR" sz="4400" b="1" dirty="0">
                <a:solidFill>
                  <a:srgbClr val="FF0000"/>
                </a:solidFill>
              </a:rPr>
              <a:t> </a:t>
            </a:r>
            <a:endParaRPr lang="fr-FR" sz="4400" dirty="0" smtClean="0">
              <a:solidFill>
                <a:srgbClr val="FF0000"/>
              </a:solidFill>
            </a:endParaRPr>
          </a:p>
          <a:p>
            <a:pPr algn="ctr">
              <a:spcBef>
                <a:spcPct val="0"/>
              </a:spcBef>
              <a:defRPr/>
            </a:pPr>
            <a:endParaRPr lang="fr-FR" sz="4400" dirty="0" smtClean="0"/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/>
            </a:r>
            <a:br>
              <a:rPr kumimoji="0" lang="fr-FR" sz="4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fr-FR" sz="4400" b="0" i="0" u="none" strike="noStrike" kern="1200" cap="none" spc="0" normalizeH="0" baseline="0" noProof="0" dirty="0">
              <a:ln>
                <a:noFill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2" name="Sous-titre 2"/>
          <p:cNvSpPr txBox="1">
            <a:spLocks/>
          </p:cNvSpPr>
          <p:nvPr/>
        </p:nvSpPr>
        <p:spPr>
          <a:xfrm>
            <a:off x="688862" y="3009900"/>
            <a:ext cx="8190753" cy="1752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fr-FR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Françoise Archambeaud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fr-FR" sz="3200" b="0" i="1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Conseillère municipale déléguée Sport Santé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fr-FR" sz="320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14" name="Image 13" descr="Capture d’écran 2021-09-02 à 12.30.49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935" y="451224"/>
            <a:ext cx="1340268" cy="1434352"/>
          </a:xfrm>
          <a:prstGeom prst="rect">
            <a:avLst/>
          </a:prstGeom>
        </p:spPr>
      </p:pic>
      <p:pic>
        <p:nvPicPr>
          <p:cNvPr id="15" name="Image 14" descr="Capture d’écran 2021-09-02 à 12.39.36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08823" y="6032544"/>
            <a:ext cx="1043320" cy="1088034"/>
          </a:xfrm>
          <a:prstGeom prst="rect">
            <a:avLst/>
          </a:prstGeom>
        </p:spPr>
      </p:pic>
      <p:pic>
        <p:nvPicPr>
          <p:cNvPr id="16" name="Image 15" descr="Capture d’écran 2021-09-02 à 12.40.22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35526" y="6032544"/>
            <a:ext cx="1382198" cy="1020194"/>
          </a:xfrm>
          <a:prstGeom prst="rect">
            <a:avLst/>
          </a:prstGeom>
        </p:spPr>
      </p:pic>
      <p:pic>
        <p:nvPicPr>
          <p:cNvPr id="17" name="Image 16" descr="Capture d’écran 2021-09-02 à 12.50.32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5897539"/>
            <a:ext cx="1606095" cy="1147211"/>
          </a:xfrm>
          <a:prstGeom prst="rect">
            <a:avLst/>
          </a:prstGeom>
        </p:spPr>
      </p:pic>
      <p:pic>
        <p:nvPicPr>
          <p:cNvPr id="18" name="Image 17" descr="Capture d’écran 2023-01-12 à 07.50.26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4838" y="1868488"/>
            <a:ext cx="1905000" cy="6985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7191"/>
            <a:ext cx="9144000" cy="6858000"/>
          </a:xfrm>
          <a:prstGeom prst="rect">
            <a:avLst/>
          </a:prstGeom>
          <a:solidFill>
            <a:srgbClr val="E7F8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/>
          <a:srcRect l="64532" b="29721"/>
          <a:stretch/>
        </p:blipFill>
        <p:spPr>
          <a:xfrm>
            <a:off x="7662692" y="252583"/>
            <a:ext cx="1251018" cy="1859152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2"/>
          <a:srcRect l="10082" r="35695" b="74459"/>
          <a:stretch/>
        </p:blipFill>
        <p:spPr>
          <a:xfrm>
            <a:off x="883509" y="127100"/>
            <a:ext cx="3688492" cy="1303037"/>
          </a:xfrm>
          <a:prstGeom prst="rect">
            <a:avLst/>
          </a:prstGeom>
        </p:spPr>
      </p:pic>
      <p:pic>
        <p:nvPicPr>
          <p:cNvPr id="9" name="Espace réservé du contenu 8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3631" t="88295"/>
          <a:stretch/>
        </p:blipFill>
        <p:spPr>
          <a:xfrm>
            <a:off x="5529671" y="5881817"/>
            <a:ext cx="3543421" cy="855319"/>
          </a:xfrm>
          <a:prstGeom prst="rect">
            <a:avLst/>
          </a:prstGeom>
        </p:spPr>
      </p:pic>
      <p:sp>
        <p:nvSpPr>
          <p:cNvPr id="16" name="Bulle ronde 15"/>
          <p:cNvSpPr/>
          <p:nvPr/>
        </p:nvSpPr>
        <p:spPr>
          <a:xfrm>
            <a:off x="1708689" y="2499592"/>
            <a:ext cx="1265929" cy="1013254"/>
          </a:xfrm>
          <a:prstGeom prst="wedgeEllipseCallout">
            <a:avLst>
              <a:gd name="adj1" fmla="val -45315"/>
              <a:gd name="adj2" fmla="val 7144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1 393 joueurs</a:t>
            </a:r>
            <a:endParaRPr lang="fr-FR" dirty="0"/>
          </a:p>
        </p:txBody>
      </p:sp>
      <p:sp>
        <p:nvSpPr>
          <p:cNvPr id="17" name="Bulle ronde 16"/>
          <p:cNvSpPr/>
          <p:nvPr/>
        </p:nvSpPr>
        <p:spPr>
          <a:xfrm>
            <a:off x="2891482" y="2362467"/>
            <a:ext cx="1430396" cy="1013254"/>
          </a:xfrm>
          <a:prstGeom prst="wedgeEllipseCallout">
            <a:avLst>
              <a:gd name="adj1" fmla="val -38423"/>
              <a:gd name="adj2" fmla="val 8119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302 équipes</a:t>
            </a:r>
            <a:endParaRPr lang="fr-FR" dirty="0"/>
          </a:p>
        </p:txBody>
      </p:sp>
      <p:sp>
        <p:nvSpPr>
          <p:cNvPr id="18" name="Bulle ronde 17"/>
          <p:cNvSpPr/>
          <p:nvPr/>
        </p:nvSpPr>
        <p:spPr>
          <a:xfrm>
            <a:off x="5413499" y="2261574"/>
            <a:ext cx="2262760" cy="1013254"/>
          </a:xfrm>
          <a:prstGeom prst="wedgeEllipseCallout">
            <a:avLst>
              <a:gd name="adj1" fmla="val -36959"/>
              <a:gd name="adj2" fmla="val 8445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Distance parcourue </a:t>
            </a:r>
            <a:r>
              <a:rPr lang="fr-FR" dirty="0" smtClean="0"/>
              <a:t> </a:t>
            </a:r>
            <a:r>
              <a:rPr lang="fr-FR" dirty="0"/>
              <a:t>134 283 km</a:t>
            </a:r>
          </a:p>
        </p:txBody>
      </p:sp>
      <p:sp>
        <p:nvSpPr>
          <p:cNvPr id="19" name="Bulle ronde 18"/>
          <p:cNvSpPr/>
          <p:nvPr/>
        </p:nvSpPr>
        <p:spPr>
          <a:xfrm>
            <a:off x="4155828" y="2231584"/>
            <a:ext cx="1478854" cy="1013254"/>
          </a:xfrm>
          <a:prstGeom prst="wedgeEllipseCallout">
            <a:avLst>
              <a:gd name="adj1" fmla="val -41050"/>
              <a:gd name="adj2" fmla="val 9502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Moyenne de </a:t>
            </a:r>
            <a:r>
              <a:rPr lang="fr-FR" dirty="0" smtClean="0"/>
              <a:t>pas/jour </a:t>
            </a:r>
            <a:r>
              <a:rPr lang="fr-FR" dirty="0"/>
              <a:t>: 8 495</a:t>
            </a:r>
          </a:p>
        </p:txBody>
      </p:sp>
      <p:sp>
        <p:nvSpPr>
          <p:cNvPr id="20" name="Bulle ronde 19"/>
          <p:cNvSpPr/>
          <p:nvPr/>
        </p:nvSpPr>
        <p:spPr>
          <a:xfrm>
            <a:off x="7193757" y="2611286"/>
            <a:ext cx="1879335" cy="1013254"/>
          </a:xfrm>
          <a:prstGeom prst="wedgeEllipseCallout">
            <a:avLst>
              <a:gd name="adj1" fmla="val -51478"/>
              <a:gd name="adj2" fmla="val 57927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/>
              <a:t>191 833 </a:t>
            </a:r>
            <a:r>
              <a:rPr lang="fr-FR" dirty="0" smtClean="0"/>
              <a:t>009 pas au total</a:t>
            </a:r>
            <a:endParaRPr lang="fr-FR" dirty="0"/>
          </a:p>
        </p:txBody>
      </p:sp>
      <p:sp>
        <p:nvSpPr>
          <p:cNvPr id="21" name="Bulle ronde 20"/>
          <p:cNvSpPr/>
          <p:nvPr/>
        </p:nvSpPr>
        <p:spPr>
          <a:xfrm>
            <a:off x="387175" y="2286909"/>
            <a:ext cx="1546745" cy="1052199"/>
          </a:xfrm>
          <a:prstGeom prst="wedgeEllipseCallout">
            <a:avLst>
              <a:gd name="adj1" fmla="val -35737"/>
              <a:gd name="adj2" fmla="val 6918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 smtClean="0"/>
              <a:t>Durée</a:t>
            </a:r>
            <a:r>
              <a:rPr lang="fr-FR" dirty="0" smtClean="0"/>
              <a:t> du </a:t>
            </a:r>
            <a:r>
              <a:rPr lang="fr-FR" dirty="0" smtClean="0"/>
              <a:t>jeu</a:t>
            </a:r>
          </a:p>
          <a:p>
            <a:pPr algn="ctr"/>
            <a:r>
              <a:rPr lang="fr-FR" dirty="0" smtClean="0"/>
              <a:t>21 jours</a:t>
            </a:r>
            <a:endParaRPr lang="fr-FR" dirty="0"/>
          </a:p>
        </p:txBody>
      </p:sp>
      <p:cxnSp>
        <p:nvCxnSpPr>
          <p:cNvPr id="22" name="Connecteur droit 21"/>
          <p:cNvCxnSpPr/>
          <p:nvPr/>
        </p:nvCxnSpPr>
        <p:spPr>
          <a:xfrm flipV="1">
            <a:off x="163634" y="4518464"/>
            <a:ext cx="8424312" cy="2620"/>
          </a:xfrm>
          <a:prstGeom prst="line">
            <a:avLst/>
          </a:prstGeom>
          <a:ln>
            <a:solidFill>
              <a:srgbClr val="16A0B6"/>
            </a:solidFill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pic>
        <p:nvPicPr>
          <p:cNvPr id="29" name="Image 28"/>
          <p:cNvPicPr>
            <a:picLocks noChangeAspect="1"/>
          </p:cNvPicPr>
          <p:nvPr/>
        </p:nvPicPr>
        <p:blipFill rotWithShape="1">
          <a:blip r:embed="rId3"/>
          <a:srcRect l="16959" t="58258" r="71149" b="17718"/>
          <a:stretch/>
        </p:blipFill>
        <p:spPr>
          <a:xfrm>
            <a:off x="140312" y="3493661"/>
            <a:ext cx="730481" cy="1145363"/>
          </a:xfrm>
          <a:prstGeom prst="rect">
            <a:avLst/>
          </a:prstGeom>
        </p:spPr>
      </p:pic>
      <p:pic>
        <p:nvPicPr>
          <p:cNvPr id="30" name="Image 29"/>
          <p:cNvPicPr>
            <a:picLocks noChangeAspect="1"/>
          </p:cNvPicPr>
          <p:nvPr/>
        </p:nvPicPr>
        <p:blipFill rotWithShape="1">
          <a:blip r:embed="rId3"/>
          <a:srcRect l="16959" t="58258" r="71149" b="17718"/>
          <a:stretch/>
        </p:blipFill>
        <p:spPr>
          <a:xfrm>
            <a:off x="1183266" y="3493661"/>
            <a:ext cx="730481" cy="1145363"/>
          </a:xfrm>
          <a:prstGeom prst="rect">
            <a:avLst/>
          </a:prstGeom>
        </p:spPr>
      </p:pic>
      <p:pic>
        <p:nvPicPr>
          <p:cNvPr id="31" name="Image 30"/>
          <p:cNvPicPr>
            <a:picLocks noChangeAspect="1"/>
          </p:cNvPicPr>
          <p:nvPr/>
        </p:nvPicPr>
        <p:blipFill rotWithShape="1">
          <a:blip r:embed="rId3"/>
          <a:srcRect l="16959" t="58258" r="71149" b="17718"/>
          <a:stretch/>
        </p:blipFill>
        <p:spPr>
          <a:xfrm>
            <a:off x="2484285" y="3493661"/>
            <a:ext cx="730481" cy="1145363"/>
          </a:xfrm>
          <a:prstGeom prst="rect">
            <a:avLst/>
          </a:prstGeom>
        </p:spPr>
      </p:pic>
      <p:pic>
        <p:nvPicPr>
          <p:cNvPr id="32" name="Image 31"/>
          <p:cNvPicPr>
            <a:picLocks noChangeAspect="1"/>
          </p:cNvPicPr>
          <p:nvPr/>
        </p:nvPicPr>
        <p:blipFill rotWithShape="1">
          <a:blip r:embed="rId3"/>
          <a:srcRect l="16959" t="58258" r="71149" b="17718"/>
          <a:stretch/>
        </p:blipFill>
        <p:spPr>
          <a:xfrm>
            <a:off x="3762752" y="3493661"/>
            <a:ext cx="730481" cy="1145363"/>
          </a:xfrm>
          <a:prstGeom prst="rect">
            <a:avLst/>
          </a:prstGeom>
        </p:spPr>
      </p:pic>
      <p:pic>
        <p:nvPicPr>
          <p:cNvPr id="33" name="Image 32"/>
          <p:cNvPicPr>
            <a:picLocks noChangeAspect="1"/>
          </p:cNvPicPr>
          <p:nvPr/>
        </p:nvPicPr>
        <p:blipFill rotWithShape="1">
          <a:blip r:embed="rId3"/>
          <a:srcRect l="16959" t="58258" r="71149" b="17718"/>
          <a:stretch/>
        </p:blipFill>
        <p:spPr>
          <a:xfrm>
            <a:off x="5144332" y="3441483"/>
            <a:ext cx="730481" cy="1145363"/>
          </a:xfrm>
          <a:prstGeom prst="rect">
            <a:avLst/>
          </a:prstGeom>
        </p:spPr>
      </p:pic>
      <p:pic>
        <p:nvPicPr>
          <p:cNvPr id="34" name="Image 33"/>
          <p:cNvPicPr>
            <a:picLocks noChangeAspect="1"/>
          </p:cNvPicPr>
          <p:nvPr/>
        </p:nvPicPr>
        <p:blipFill rotWithShape="1">
          <a:blip r:embed="rId3"/>
          <a:srcRect l="16959" t="58258" r="71149" b="17718"/>
          <a:stretch/>
        </p:blipFill>
        <p:spPr>
          <a:xfrm>
            <a:off x="6570900" y="3477796"/>
            <a:ext cx="730481" cy="1145363"/>
          </a:xfrm>
          <a:prstGeom prst="rect">
            <a:avLst/>
          </a:prstGeom>
        </p:spPr>
      </p:pic>
      <p:sp>
        <p:nvSpPr>
          <p:cNvPr id="37" name="ZoneTexte 36"/>
          <p:cNvSpPr txBox="1"/>
          <p:nvPr/>
        </p:nvSpPr>
        <p:spPr>
          <a:xfrm>
            <a:off x="2974617" y="5003482"/>
            <a:ext cx="346298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b="1" dirty="0">
                <a:solidFill>
                  <a:srgbClr val="10C2DC"/>
                </a:solidFill>
              </a:rPr>
              <a:t>Les résultats du challenge</a:t>
            </a:r>
          </a:p>
        </p:txBody>
      </p:sp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41088235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Capture d’écran 2023-01-11 à 16.27.06.png"/>
          <p:cNvPicPr>
            <a:picLocks noGrp="1" noChangeAspect="1"/>
          </p:cNvPicPr>
          <p:nvPr>
            <p:ph idx="1"/>
          </p:nvPr>
        </p:nvPicPr>
        <p:blipFill>
          <a:blip r:embed="rId2"/>
          <a:srcRect l="-1249" r="-1249"/>
          <a:stretch>
            <a:fillRect/>
          </a:stretch>
        </p:blipFill>
        <p:spPr>
          <a:xfrm>
            <a:off x="87129" y="897467"/>
            <a:ext cx="8836738" cy="4859866"/>
          </a:xfr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Espace réservé du contenu 5" descr="Capture d’écran 2023-01-11 à 16.27.43.png"/>
          <p:cNvPicPr>
            <a:picLocks noGrp="1" noChangeAspect="1"/>
          </p:cNvPicPr>
          <p:nvPr>
            <p:ph idx="1"/>
          </p:nvPr>
        </p:nvPicPr>
        <p:blipFill>
          <a:blip r:embed="rId2"/>
          <a:srcRect t="-14793" b="-14793"/>
          <a:stretch>
            <a:fillRect/>
          </a:stretch>
        </p:blipFill>
        <p:spPr>
          <a:xfrm>
            <a:off x="41535" y="1371600"/>
            <a:ext cx="9102465" cy="5006005"/>
          </a:xfrm>
        </p:spPr>
      </p:pic>
      <p:pic>
        <p:nvPicPr>
          <p:cNvPr id="4" name="Image 3" descr="Capture d’écran 2023-01-12 à 07.58.2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406" y="190499"/>
            <a:ext cx="8509927" cy="1401233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696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Rectangle 9"/>
          <p:cNvSpPr/>
          <p:nvPr/>
        </p:nvSpPr>
        <p:spPr>
          <a:xfrm>
            <a:off x="2572637" y="2708873"/>
            <a:ext cx="280790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Bravo à tous les joueurs !</a:t>
            </a:r>
            <a:endParaRPr lang="fr-FR" sz="2400" b="1" dirty="0"/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 rotWithShape="1">
          <a:blip r:embed="rId2"/>
          <a:srcRect t="28611" r="22616" b="62361"/>
          <a:stretch/>
        </p:blipFill>
        <p:spPr>
          <a:xfrm>
            <a:off x="164541" y="884778"/>
            <a:ext cx="1837043" cy="619125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3056" t="43750" r="21713" b="44861"/>
          <a:stretch/>
        </p:blipFill>
        <p:spPr>
          <a:xfrm>
            <a:off x="164541" y="1425125"/>
            <a:ext cx="1785938" cy="781051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t="45972" r="22014" b="43056"/>
          <a:stretch/>
        </p:blipFill>
        <p:spPr>
          <a:xfrm>
            <a:off x="164924" y="149321"/>
            <a:ext cx="1851331" cy="752475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t="39722" r="22569" b="43750"/>
          <a:stretch/>
        </p:blipFill>
        <p:spPr>
          <a:xfrm>
            <a:off x="3647581" y="163223"/>
            <a:ext cx="1838142" cy="1133475"/>
          </a:xfrm>
          <a:prstGeom prst="rect">
            <a:avLst/>
          </a:prstGeom>
        </p:spPr>
      </p:pic>
      <p:pic>
        <p:nvPicPr>
          <p:cNvPr id="15" name="Image 1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2153" t="30000" r="22014" b="48750"/>
          <a:stretch/>
        </p:blipFill>
        <p:spPr>
          <a:xfrm>
            <a:off x="5489291" y="165873"/>
            <a:ext cx="1763617" cy="1399807"/>
          </a:xfrm>
          <a:prstGeom prst="rect">
            <a:avLst/>
          </a:prstGeom>
        </p:spPr>
      </p:pic>
      <p:pic>
        <p:nvPicPr>
          <p:cNvPr id="16" name="Image 1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1898" t="57083" r="23773" b="29584"/>
          <a:stretch/>
        </p:blipFill>
        <p:spPr>
          <a:xfrm>
            <a:off x="1945586" y="157559"/>
            <a:ext cx="1764506" cy="1232555"/>
          </a:xfrm>
          <a:prstGeom prst="rect">
            <a:avLst/>
          </a:prstGeom>
        </p:spPr>
      </p:pic>
      <p:pic>
        <p:nvPicPr>
          <p:cNvPr id="17" name="Image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-1" t="34306" r="22616" b="52083"/>
          <a:stretch/>
        </p:blipFill>
        <p:spPr>
          <a:xfrm>
            <a:off x="2155785" y="3482146"/>
            <a:ext cx="1837043" cy="933451"/>
          </a:xfrm>
          <a:prstGeom prst="rect">
            <a:avLst/>
          </a:prstGeom>
        </p:spPr>
      </p:pic>
      <p:pic>
        <p:nvPicPr>
          <p:cNvPr id="21" name="Image 20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5163" t="26111" r="22616" b="54722"/>
          <a:stretch/>
        </p:blipFill>
        <p:spPr>
          <a:xfrm>
            <a:off x="3672301" y="5222912"/>
            <a:ext cx="1714500" cy="1415927"/>
          </a:xfrm>
          <a:prstGeom prst="rect">
            <a:avLst/>
          </a:prstGeom>
        </p:spPr>
      </p:pic>
      <p:pic>
        <p:nvPicPr>
          <p:cNvPr id="23" name="Image 22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t="50416" r="22917" b="28889"/>
          <a:stretch/>
        </p:blipFill>
        <p:spPr>
          <a:xfrm>
            <a:off x="5380544" y="5219613"/>
            <a:ext cx="1829900" cy="1419226"/>
          </a:xfrm>
          <a:prstGeom prst="rect">
            <a:avLst/>
          </a:prstGeom>
        </p:spPr>
      </p:pic>
      <p:pic>
        <p:nvPicPr>
          <p:cNvPr id="25" name="Image 24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t="17361" r="21412" b="54306"/>
          <a:stretch/>
        </p:blipFill>
        <p:spPr>
          <a:xfrm>
            <a:off x="1941472" y="4800446"/>
            <a:ext cx="1783168" cy="1857226"/>
          </a:xfrm>
          <a:prstGeom prst="rect">
            <a:avLst/>
          </a:prstGeom>
        </p:spPr>
      </p:pic>
      <p:pic>
        <p:nvPicPr>
          <p:cNvPr id="26" name="Image 25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4259" t="51388" r="23217" b="23612"/>
          <a:stretch/>
        </p:blipFill>
        <p:spPr>
          <a:xfrm>
            <a:off x="7305912" y="4903624"/>
            <a:ext cx="1721644" cy="1714500"/>
          </a:xfrm>
          <a:prstGeom prst="rect">
            <a:avLst/>
          </a:prstGeom>
        </p:spPr>
      </p:pic>
      <p:pic>
        <p:nvPicPr>
          <p:cNvPr id="28" name="Image 27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l="1204" t="17500" r="24421" b="61806"/>
          <a:stretch/>
        </p:blipFill>
        <p:spPr>
          <a:xfrm>
            <a:off x="5484300" y="1556156"/>
            <a:ext cx="1765606" cy="1419225"/>
          </a:xfrm>
          <a:prstGeom prst="rect">
            <a:avLst/>
          </a:prstGeom>
        </p:spPr>
      </p:pic>
      <p:pic>
        <p:nvPicPr>
          <p:cNvPr id="30" name="Image 29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="" xmlns:a="http://schemas.openxmlformats.org/drawingml/2006/main" xmlns:r="http://schemas.openxmlformats.org/officeDocument/2006/relationships" xmlns:p="http://schemas.openxmlformats.org/presentationml/2006/main" xmlns:a14="http://schemas.microsoft.com/office/drawing/2010/main" xmlns:mv="urn:schemas-microsoft-com:mac:vml" xmlns:mc="http://schemas.openxmlformats.org/markup-compatibility/2006" val="0"/>
              </a:ext>
            </a:extLst>
          </a:blip>
          <a:srcRect t="44722" r="22616" b="25556"/>
          <a:stretch/>
        </p:blipFill>
        <p:spPr>
          <a:xfrm>
            <a:off x="168940" y="4619322"/>
            <a:ext cx="1837043" cy="2038350"/>
          </a:xfrm>
          <a:prstGeom prst="rect">
            <a:avLst/>
          </a:prstGeom>
        </p:spPr>
      </p:pic>
      <p:pic>
        <p:nvPicPr>
          <p:cNvPr id="31" name="Image 30"/>
          <p:cNvPicPr>
            <a:picLocks noChangeAspect="1"/>
          </p:cNvPicPr>
          <p:nvPr/>
        </p:nvPicPr>
        <p:blipFill rotWithShape="1">
          <a:blip r:embed="rId14"/>
          <a:srcRect l="4259" t="44306" r="24121" b="37361"/>
          <a:stretch/>
        </p:blipFill>
        <p:spPr>
          <a:xfrm>
            <a:off x="4666054" y="3452658"/>
            <a:ext cx="1700213" cy="1257300"/>
          </a:xfrm>
          <a:prstGeom prst="rect">
            <a:avLst/>
          </a:prstGeom>
        </p:spPr>
      </p:pic>
      <p:pic>
        <p:nvPicPr>
          <p:cNvPr id="33" name="Image 32"/>
          <p:cNvPicPr>
            <a:picLocks noChangeAspect="1"/>
          </p:cNvPicPr>
          <p:nvPr/>
        </p:nvPicPr>
        <p:blipFill rotWithShape="1">
          <a:blip r:embed="rId15"/>
          <a:srcRect t="29444" r="21111" b="55695"/>
          <a:stretch/>
        </p:blipFill>
        <p:spPr>
          <a:xfrm>
            <a:off x="1835867" y="1372978"/>
            <a:ext cx="1872762" cy="1019175"/>
          </a:xfrm>
          <a:prstGeom prst="rect">
            <a:avLst/>
          </a:prstGeom>
        </p:spPr>
      </p:pic>
      <p:pic>
        <p:nvPicPr>
          <p:cNvPr id="34" name="Image 33"/>
          <p:cNvPicPr>
            <a:picLocks noChangeAspect="1"/>
          </p:cNvPicPr>
          <p:nvPr/>
        </p:nvPicPr>
        <p:blipFill rotWithShape="1">
          <a:blip r:embed="rId16"/>
          <a:srcRect l="4861" t="21111" r="23518" b="40972"/>
          <a:stretch/>
        </p:blipFill>
        <p:spPr>
          <a:xfrm>
            <a:off x="165380" y="2152497"/>
            <a:ext cx="1843605" cy="2600325"/>
          </a:xfrm>
          <a:prstGeom prst="rect">
            <a:avLst/>
          </a:prstGeom>
        </p:spPr>
      </p:pic>
      <p:pic>
        <p:nvPicPr>
          <p:cNvPr id="35" name="Image 34"/>
          <p:cNvPicPr>
            <a:picLocks noChangeAspect="1"/>
          </p:cNvPicPr>
          <p:nvPr/>
        </p:nvPicPr>
        <p:blipFill rotWithShape="1">
          <a:blip r:embed="rId17"/>
          <a:srcRect l="3356" t="15694" r="22616" b="17639"/>
          <a:stretch/>
        </p:blipFill>
        <p:spPr>
          <a:xfrm>
            <a:off x="7308412" y="165506"/>
            <a:ext cx="1757363" cy="4572001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135497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Capture d’écran 2023-01-11 à 16.27.24.png"/>
          <p:cNvPicPr>
            <a:picLocks noGrp="1" noChangeAspect="1"/>
          </p:cNvPicPr>
          <p:nvPr>
            <p:ph idx="1"/>
          </p:nvPr>
        </p:nvPicPr>
        <p:blipFill>
          <a:blip r:embed="rId2"/>
          <a:srcRect t="-31185" b="-31185"/>
          <a:stretch>
            <a:fillRect/>
          </a:stretch>
        </p:blipFill>
        <p:spPr>
          <a:xfrm>
            <a:off x="0" y="1348758"/>
            <a:ext cx="9144000" cy="5028847"/>
          </a:xfrm>
        </p:spPr>
      </p:pic>
      <p:pic>
        <p:nvPicPr>
          <p:cNvPr id="5" name="Image 4" descr="Capture d’écran 2023-01-12 à 07.58.2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5867" y="355600"/>
            <a:ext cx="7780960" cy="1281202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Capture d’écran 2023-01-11 à 16.27.58.png"/>
          <p:cNvPicPr>
            <a:picLocks noGrp="1" noChangeAspect="1"/>
          </p:cNvPicPr>
          <p:nvPr>
            <p:ph idx="1"/>
          </p:nvPr>
        </p:nvPicPr>
        <p:blipFill>
          <a:blip r:embed="rId2"/>
          <a:srcRect t="-10900" b="-10900"/>
          <a:stretch>
            <a:fillRect/>
          </a:stretch>
        </p:blipFill>
        <p:spPr>
          <a:xfrm>
            <a:off x="0" y="1348758"/>
            <a:ext cx="9144000" cy="5028847"/>
          </a:xfrm>
        </p:spPr>
      </p:pic>
      <p:pic>
        <p:nvPicPr>
          <p:cNvPr id="5" name="Image 4" descr="Capture d’écran 2023-01-12 à 07.58.2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151" y="173037"/>
            <a:ext cx="7415515" cy="1221029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Capture d’écran 2023-01-11 à 15.11.53.png"/>
          <p:cNvPicPr>
            <a:picLocks noGrp="1" noChangeAspect="1"/>
          </p:cNvPicPr>
          <p:nvPr>
            <p:ph idx="1"/>
          </p:nvPr>
        </p:nvPicPr>
        <p:blipFill>
          <a:blip r:embed="rId2"/>
          <a:srcRect l="-148" r="-148"/>
          <a:stretch>
            <a:fillRect/>
          </a:stretch>
        </p:blipFill>
        <p:spPr/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E7F8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882" y="297077"/>
            <a:ext cx="8001000" cy="600075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2743201" y="2863503"/>
            <a:ext cx="2817341" cy="1815882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fr-FR" sz="2800" b="1" dirty="0" smtClean="0">
                <a:solidFill>
                  <a:srgbClr val="FF6968"/>
                </a:solidFill>
              </a:rPr>
              <a:t>Samedi 22 octobre 2022</a:t>
            </a:r>
          </a:p>
          <a:p>
            <a:pPr algn="ctr"/>
            <a:r>
              <a:rPr lang="fr-FR" sz="2800" b="1" dirty="0" smtClean="0">
                <a:solidFill>
                  <a:srgbClr val="FF6968"/>
                </a:solidFill>
              </a:rPr>
              <a:t>Remise des prix </a:t>
            </a:r>
          </a:p>
          <a:p>
            <a:pPr algn="ctr"/>
            <a:r>
              <a:rPr lang="fr-FR" sz="2800" b="1" dirty="0" smtClean="0">
                <a:solidFill>
                  <a:srgbClr val="FF6968"/>
                </a:solidFill>
              </a:rPr>
              <a:t>Challenge </a:t>
            </a:r>
            <a:r>
              <a:rPr lang="fr-FR" sz="2800" b="1" dirty="0">
                <a:solidFill>
                  <a:srgbClr val="FF6968"/>
                </a:solidFill>
              </a:rPr>
              <a:t>de pas  </a:t>
            </a:r>
          </a:p>
        </p:txBody>
      </p:sp>
      <p:pic>
        <p:nvPicPr>
          <p:cNvPr id="7" name="Espace réservé du contenu 8"/>
          <p:cNvPicPr>
            <a:picLocks noChangeAspect="1"/>
          </p:cNvPicPr>
          <p:nvPr/>
        </p:nvPicPr>
        <p:blipFill rotWithShape="1">
          <a:blip r:embed="rId2"/>
          <a:srcRect l="63631" t="88295"/>
          <a:stretch/>
        </p:blipFill>
        <p:spPr>
          <a:xfrm>
            <a:off x="4769731" y="5442511"/>
            <a:ext cx="3543421" cy="855319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9199205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fr-FR" b="1" dirty="0" smtClean="0">
                <a:solidFill>
                  <a:srgbClr val="FF6968"/>
                </a:solidFill>
              </a:rPr>
              <a:t>Samedi 22 octobre 2022</a:t>
            </a:r>
            <a:br>
              <a:rPr lang="fr-FR" b="1" dirty="0" smtClean="0">
                <a:solidFill>
                  <a:srgbClr val="FF6968"/>
                </a:solidFill>
              </a:rPr>
            </a:br>
            <a:r>
              <a:rPr lang="fr-FR" b="1" dirty="0" smtClean="0">
                <a:solidFill>
                  <a:srgbClr val="FF6968"/>
                </a:solidFill>
              </a:rPr>
              <a:t>Remise des prix «  Challenge de pas  «  </a:t>
            </a:r>
            <a:br>
              <a:rPr lang="fr-FR" b="1" dirty="0" smtClean="0">
                <a:solidFill>
                  <a:srgbClr val="FF6968"/>
                </a:solidFill>
              </a:rPr>
            </a:br>
            <a:endParaRPr lang="fr-FR" dirty="0"/>
          </a:p>
        </p:txBody>
      </p:sp>
      <p:pic>
        <p:nvPicPr>
          <p:cNvPr id="4" name="Espace réservé du contenu 3" descr="Capture d’écran 2023-01-11 à 16.29.22.png"/>
          <p:cNvPicPr>
            <a:picLocks noGrp="1" noChangeAspect="1"/>
          </p:cNvPicPr>
          <p:nvPr>
            <p:ph idx="1"/>
          </p:nvPr>
        </p:nvPicPr>
        <p:blipFill>
          <a:blip r:embed="rId2"/>
          <a:srcRect t="-9631" b="-9631"/>
          <a:stretch>
            <a:fillRect/>
          </a:stretch>
        </p:blipFill>
        <p:spPr>
          <a:xfrm>
            <a:off x="125246" y="1417638"/>
            <a:ext cx="8577762" cy="4717439"/>
          </a:xfr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12356" y="0"/>
            <a:ext cx="9144000" cy="6858000"/>
          </a:xfrm>
          <a:prstGeom prst="rect">
            <a:avLst/>
          </a:prstGeom>
          <a:solidFill>
            <a:srgbClr val="E7F8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2"/>
          <a:srcRect l="10082" r="35695" b="74459"/>
          <a:stretch/>
        </p:blipFill>
        <p:spPr>
          <a:xfrm>
            <a:off x="336722" y="110203"/>
            <a:ext cx="3688492" cy="1303037"/>
          </a:xfrm>
          <a:prstGeom prst="rect">
            <a:avLst/>
          </a:prstGeom>
        </p:spPr>
      </p:pic>
      <p:pic>
        <p:nvPicPr>
          <p:cNvPr id="9" name="Espace réservé du contenu 8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3631" t="88295"/>
          <a:stretch/>
        </p:blipFill>
        <p:spPr>
          <a:xfrm>
            <a:off x="5529671" y="5881817"/>
            <a:ext cx="3543421" cy="85531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753762" y="1523442"/>
            <a:ext cx="678385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Merci à notre partenaire </a:t>
            </a:r>
          </a:p>
          <a:p>
            <a:r>
              <a:rPr lang="fr-FR" sz="2400" b="1" dirty="0" err="1" smtClean="0"/>
              <a:t>Uniqua</a:t>
            </a:r>
            <a:r>
              <a:rPr lang="fr-FR" sz="2400" b="1" dirty="0" smtClean="0"/>
              <a:t> </a:t>
            </a:r>
            <a:r>
              <a:rPr lang="fr-FR" sz="2400" b="1" dirty="0"/>
              <a:t>Limoges : La basket engagée et personnalisable à l’infini !</a:t>
            </a:r>
          </a:p>
          <a:p>
            <a:endParaRPr lang="fr-FR" sz="2400" b="1" dirty="0"/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6354" y="3093102"/>
            <a:ext cx="3574564" cy="1835450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8840" y="433905"/>
            <a:ext cx="2990137" cy="2659197"/>
          </a:xfrm>
          <a:prstGeom prst="rect">
            <a:avLst/>
          </a:prstGeom>
        </p:spPr>
      </p:pic>
      <p:pic>
        <p:nvPicPr>
          <p:cNvPr id="11" name="Imag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86035" y="4311095"/>
            <a:ext cx="2551586" cy="2269184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06180235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Rectangle 118"/>
          <p:cNvSpPr/>
          <p:nvPr/>
        </p:nvSpPr>
        <p:spPr>
          <a:xfrm>
            <a:off x="336550" y="1541463"/>
            <a:ext cx="2011363" cy="3624262"/>
          </a:xfrm>
          <a:prstGeom prst="rect">
            <a:avLst/>
          </a:prstGeom>
          <a:solidFill>
            <a:schemeClr val="bg1"/>
          </a:solidFill>
          <a:ln>
            <a:solidFill>
              <a:srgbClr val="DC4218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grpSp>
        <p:nvGrpSpPr>
          <p:cNvPr id="2" name="Groupe 119"/>
          <p:cNvGrpSpPr>
            <a:grpSpLocks/>
          </p:cNvGrpSpPr>
          <p:nvPr/>
        </p:nvGrpSpPr>
        <p:grpSpPr bwMode="auto">
          <a:xfrm>
            <a:off x="396875" y="1655763"/>
            <a:ext cx="1890713" cy="3492500"/>
            <a:chOff x="742950" y="1655245"/>
            <a:chExt cx="1891608" cy="3492518"/>
          </a:xfrm>
        </p:grpSpPr>
        <p:sp>
          <p:nvSpPr>
            <p:cNvPr id="42027" name="ZoneTexte 120"/>
            <p:cNvSpPr txBox="1">
              <a:spLocks noChangeArrowheads="1"/>
            </p:cNvSpPr>
            <p:nvPr/>
          </p:nvSpPr>
          <p:spPr bwMode="auto">
            <a:xfrm>
              <a:off x="766763" y="4870764"/>
              <a:ext cx="822661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sz="1200" b="1" noProof="1">
                  <a:solidFill>
                    <a:srgbClr val="000000"/>
                  </a:solidFill>
                  <a:latin typeface="News Gothic MT" charset="0"/>
                </a:rPr>
                <a:t>Smoking</a:t>
              </a:r>
            </a:p>
          </p:txBody>
        </p:sp>
        <p:sp>
          <p:nvSpPr>
            <p:cNvPr id="42028" name="ZoneTexte 121"/>
            <p:cNvSpPr txBox="1">
              <a:spLocks noChangeArrowheads="1"/>
            </p:cNvSpPr>
            <p:nvPr/>
          </p:nvSpPr>
          <p:spPr bwMode="auto">
            <a:xfrm>
              <a:off x="1730212" y="4870764"/>
              <a:ext cx="843629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sz="1200" b="1" noProof="1">
                  <a:solidFill>
                    <a:srgbClr val="000000"/>
                  </a:solidFill>
                  <a:latin typeface="News Gothic MT" charset="0"/>
                </a:rPr>
                <a:t>Inactivity</a:t>
              </a:r>
            </a:p>
          </p:txBody>
        </p:sp>
        <p:cxnSp>
          <p:nvCxnSpPr>
            <p:cNvPr id="123" name="Connecteur droit 122"/>
            <p:cNvCxnSpPr/>
            <p:nvPr/>
          </p:nvCxnSpPr>
          <p:spPr>
            <a:xfrm>
              <a:off x="1684784" y="4866774"/>
              <a:ext cx="0" cy="88900"/>
            </a:xfrm>
            <a:prstGeom prst="line">
              <a:avLst/>
            </a:prstGeom>
            <a:ln w="15875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4" name="Rectangle 123"/>
            <p:cNvSpPr/>
            <p:nvPr/>
          </p:nvSpPr>
          <p:spPr>
            <a:xfrm>
              <a:off x="1035188" y="3730118"/>
              <a:ext cx="316063" cy="1136656"/>
            </a:xfrm>
            <a:prstGeom prst="rect">
              <a:avLst/>
            </a:prstGeom>
            <a:solidFill>
              <a:srgbClr val="00AE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125" name="Rectangle 124"/>
            <p:cNvSpPr/>
            <p:nvPr/>
          </p:nvSpPr>
          <p:spPr>
            <a:xfrm>
              <a:off x="1981786" y="3342766"/>
              <a:ext cx="316063" cy="1524008"/>
            </a:xfrm>
            <a:prstGeom prst="rect">
              <a:avLst/>
            </a:prstGeom>
            <a:solidFill>
              <a:srgbClr val="00AE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42032" name="ZoneTexte 125"/>
            <p:cNvSpPr txBox="1">
              <a:spLocks noChangeArrowheads="1"/>
            </p:cNvSpPr>
            <p:nvPr/>
          </p:nvSpPr>
          <p:spPr bwMode="auto">
            <a:xfrm>
              <a:off x="893401" y="3450886"/>
              <a:ext cx="569387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fr-FR" sz="1200" b="1">
                  <a:solidFill>
                    <a:srgbClr val="000000"/>
                  </a:solidFill>
                  <a:latin typeface="News Gothic MT" charset="0"/>
                </a:rPr>
                <a:t>26 %</a:t>
              </a:r>
            </a:p>
          </p:txBody>
        </p:sp>
        <p:sp>
          <p:nvSpPr>
            <p:cNvPr id="42033" name="ZoneTexte 126"/>
            <p:cNvSpPr txBox="1">
              <a:spLocks noChangeArrowheads="1"/>
            </p:cNvSpPr>
            <p:nvPr/>
          </p:nvSpPr>
          <p:spPr bwMode="auto">
            <a:xfrm>
              <a:off x="1867334" y="3063895"/>
              <a:ext cx="569387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fr-FR" sz="1200" b="1">
                  <a:solidFill>
                    <a:srgbClr val="000000"/>
                  </a:solidFill>
                  <a:latin typeface="News Gothic MT" charset="0"/>
                </a:rPr>
                <a:t>35 %</a:t>
              </a:r>
            </a:p>
          </p:txBody>
        </p:sp>
        <p:sp>
          <p:nvSpPr>
            <p:cNvPr id="42034" name="ZoneTexte 127"/>
            <p:cNvSpPr txBox="1">
              <a:spLocks noChangeArrowheads="1"/>
            </p:cNvSpPr>
            <p:nvPr/>
          </p:nvSpPr>
          <p:spPr bwMode="auto">
            <a:xfrm>
              <a:off x="1168599" y="1655245"/>
              <a:ext cx="971292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sz="1200" b="1" noProof="1">
                  <a:solidFill>
                    <a:srgbClr val="000000"/>
                  </a:solidFill>
                  <a:latin typeface="News Gothic MT" charset="0"/>
                </a:rPr>
                <a:t>Prevalence</a:t>
              </a:r>
            </a:p>
          </p:txBody>
        </p:sp>
        <p:cxnSp>
          <p:nvCxnSpPr>
            <p:cNvPr id="129" name="Connecteur droit 128"/>
            <p:cNvCxnSpPr/>
            <p:nvPr/>
          </p:nvCxnSpPr>
          <p:spPr>
            <a:xfrm>
              <a:off x="742950" y="4866774"/>
              <a:ext cx="1891608" cy="0"/>
            </a:xfrm>
            <a:prstGeom prst="line">
              <a:avLst/>
            </a:prstGeom>
            <a:ln w="15875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1" name="Rectangle 130"/>
          <p:cNvSpPr/>
          <p:nvPr/>
        </p:nvSpPr>
        <p:spPr>
          <a:xfrm>
            <a:off x="2503488" y="1541463"/>
            <a:ext cx="2012950" cy="3624262"/>
          </a:xfrm>
          <a:prstGeom prst="rect">
            <a:avLst/>
          </a:prstGeom>
          <a:solidFill>
            <a:schemeClr val="bg1"/>
          </a:solidFill>
          <a:ln>
            <a:solidFill>
              <a:srgbClr val="DC4218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grpSp>
        <p:nvGrpSpPr>
          <p:cNvPr id="3" name="Groupe 131"/>
          <p:cNvGrpSpPr>
            <a:grpSpLocks/>
          </p:cNvGrpSpPr>
          <p:nvPr/>
        </p:nvGrpSpPr>
        <p:grpSpPr bwMode="auto">
          <a:xfrm>
            <a:off x="2563813" y="1655763"/>
            <a:ext cx="1892300" cy="3492500"/>
            <a:chOff x="742950" y="1655245"/>
            <a:chExt cx="1891608" cy="3492518"/>
          </a:xfrm>
        </p:grpSpPr>
        <p:sp>
          <p:nvSpPr>
            <p:cNvPr id="42018" name="ZoneTexte 132"/>
            <p:cNvSpPr txBox="1">
              <a:spLocks noChangeArrowheads="1"/>
            </p:cNvSpPr>
            <p:nvPr/>
          </p:nvSpPr>
          <p:spPr bwMode="auto">
            <a:xfrm>
              <a:off x="766763" y="4870764"/>
              <a:ext cx="822661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sz="1200" b="1" noProof="1">
                  <a:solidFill>
                    <a:srgbClr val="000000"/>
                  </a:solidFill>
                  <a:latin typeface="News Gothic MT" charset="0"/>
                </a:rPr>
                <a:t>Smoking</a:t>
              </a:r>
            </a:p>
          </p:txBody>
        </p:sp>
        <p:sp>
          <p:nvSpPr>
            <p:cNvPr id="42019" name="ZoneTexte 133"/>
            <p:cNvSpPr txBox="1">
              <a:spLocks noChangeArrowheads="1"/>
            </p:cNvSpPr>
            <p:nvPr/>
          </p:nvSpPr>
          <p:spPr bwMode="auto">
            <a:xfrm>
              <a:off x="1730212" y="4870764"/>
              <a:ext cx="843629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sz="1200" b="1" noProof="1">
                  <a:solidFill>
                    <a:srgbClr val="000000"/>
                  </a:solidFill>
                  <a:latin typeface="News Gothic MT" charset="0"/>
                </a:rPr>
                <a:t>Inactivity</a:t>
              </a:r>
            </a:p>
          </p:txBody>
        </p:sp>
        <p:cxnSp>
          <p:nvCxnSpPr>
            <p:cNvPr id="135" name="Connecteur droit 134"/>
            <p:cNvCxnSpPr/>
            <p:nvPr/>
          </p:nvCxnSpPr>
          <p:spPr>
            <a:xfrm>
              <a:off x="1683993" y="4866774"/>
              <a:ext cx="0" cy="88900"/>
            </a:xfrm>
            <a:prstGeom prst="line">
              <a:avLst/>
            </a:prstGeom>
            <a:ln w="15875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6" name="Rectangle 135"/>
            <p:cNvSpPr/>
            <p:nvPr/>
          </p:nvSpPr>
          <p:spPr>
            <a:xfrm>
              <a:off x="1034943" y="3730118"/>
              <a:ext cx="315796" cy="1136656"/>
            </a:xfrm>
            <a:prstGeom prst="rect">
              <a:avLst/>
            </a:prstGeom>
            <a:solidFill>
              <a:srgbClr val="00AE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137" name="Rectangle 136"/>
            <p:cNvSpPr/>
            <p:nvPr/>
          </p:nvSpPr>
          <p:spPr>
            <a:xfrm>
              <a:off x="1980747" y="3961894"/>
              <a:ext cx="317384" cy="904880"/>
            </a:xfrm>
            <a:prstGeom prst="rect">
              <a:avLst/>
            </a:prstGeom>
            <a:solidFill>
              <a:srgbClr val="00AE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42023" name="ZoneTexte 137"/>
            <p:cNvSpPr txBox="1">
              <a:spLocks noChangeArrowheads="1"/>
            </p:cNvSpPr>
            <p:nvPr/>
          </p:nvSpPr>
          <p:spPr bwMode="auto">
            <a:xfrm>
              <a:off x="917447" y="3450886"/>
              <a:ext cx="521297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fr-FR" sz="1200" b="1">
                  <a:solidFill>
                    <a:srgbClr val="000000"/>
                  </a:solidFill>
                  <a:latin typeface="News Gothic MT" charset="0"/>
                </a:rPr>
                <a:t>1,57</a:t>
              </a:r>
            </a:p>
          </p:txBody>
        </p:sp>
        <p:sp>
          <p:nvSpPr>
            <p:cNvPr id="42024" name="ZoneTexte 138"/>
            <p:cNvSpPr txBox="1">
              <a:spLocks noChangeArrowheads="1"/>
            </p:cNvSpPr>
            <p:nvPr/>
          </p:nvSpPr>
          <p:spPr bwMode="auto">
            <a:xfrm>
              <a:off x="1891380" y="3668143"/>
              <a:ext cx="521297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fr-FR" sz="1200" b="1">
                  <a:solidFill>
                    <a:srgbClr val="000000"/>
                  </a:solidFill>
                  <a:latin typeface="News Gothic MT" charset="0"/>
                </a:rPr>
                <a:t>1,28</a:t>
              </a:r>
            </a:p>
          </p:txBody>
        </p:sp>
        <p:sp>
          <p:nvSpPr>
            <p:cNvPr id="42025" name="ZoneTexte 139"/>
            <p:cNvSpPr txBox="1">
              <a:spLocks noChangeArrowheads="1"/>
            </p:cNvSpPr>
            <p:nvPr/>
          </p:nvSpPr>
          <p:spPr bwMode="auto">
            <a:xfrm>
              <a:off x="1109738" y="1655245"/>
              <a:ext cx="1089016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sz="1200" b="1" noProof="1">
                  <a:solidFill>
                    <a:srgbClr val="000000"/>
                  </a:solidFill>
                  <a:latin typeface="News Gothic MT" charset="0"/>
                </a:rPr>
                <a:t>Hazard ratio</a:t>
              </a:r>
            </a:p>
          </p:txBody>
        </p:sp>
        <p:cxnSp>
          <p:nvCxnSpPr>
            <p:cNvPr id="141" name="Connecteur droit 140"/>
            <p:cNvCxnSpPr/>
            <p:nvPr/>
          </p:nvCxnSpPr>
          <p:spPr>
            <a:xfrm>
              <a:off x="742950" y="4866774"/>
              <a:ext cx="1891608" cy="0"/>
            </a:xfrm>
            <a:prstGeom prst="line">
              <a:avLst/>
            </a:prstGeom>
            <a:ln w="15875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3" name="Rectangle 142"/>
          <p:cNvSpPr/>
          <p:nvPr/>
        </p:nvSpPr>
        <p:spPr>
          <a:xfrm>
            <a:off x="4670425" y="1541463"/>
            <a:ext cx="2012950" cy="3624262"/>
          </a:xfrm>
          <a:prstGeom prst="rect">
            <a:avLst/>
          </a:prstGeom>
          <a:solidFill>
            <a:schemeClr val="bg1"/>
          </a:solidFill>
          <a:ln>
            <a:solidFill>
              <a:srgbClr val="DC4218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grpSp>
        <p:nvGrpSpPr>
          <p:cNvPr id="5" name="Groupe 143"/>
          <p:cNvGrpSpPr>
            <a:grpSpLocks/>
          </p:cNvGrpSpPr>
          <p:nvPr/>
        </p:nvGrpSpPr>
        <p:grpSpPr bwMode="auto">
          <a:xfrm>
            <a:off x="4730750" y="1655763"/>
            <a:ext cx="1892300" cy="3492500"/>
            <a:chOff x="742950" y="1655245"/>
            <a:chExt cx="1891608" cy="3492518"/>
          </a:xfrm>
        </p:grpSpPr>
        <p:sp>
          <p:nvSpPr>
            <p:cNvPr id="42009" name="ZoneTexte 144"/>
            <p:cNvSpPr txBox="1">
              <a:spLocks noChangeArrowheads="1"/>
            </p:cNvSpPr>
            <p:nvPr/>
          </p:nvSpPr>
          <p:spPr bwMode="auto">
            <a:xfrm>
              <a:off x="766763" y="4870764"/>
              <a:ext cx="822661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sz="1200" b="1" noProof="1">
                  <a:solidFill>
                    <a:srgbClr val="000000"/>
                  </a:solidFill>
                  <a:latin typeface="News Gothic MT" charset="0"/>
                </a:rPr>
                <a:t>Smoking</a:t>
              </a:r>
            </a:p>
          </p:txBody>
        </p:sp>
        <p:sp>
          <p:nvSpPr>
            <p:cNvPr id="42010" name="ZoneTexte 145"/>
            <p:cNvSpPr txBox="1">
              <a:spLocks noChangeArrowheads="1"/>
            </p:cNvSpPr>
            <p:nvPr/>
          </p:nvSpPr>
          <p:spPr bwMode="auto">
            <a:xfrm>
              <a:off x="1730212" y="4870764"/>
              <a:ext cx="843629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sz="1200" b="1" noProof="1">
                  <a:solidFill>
                    <a:srgbClr val="000000"/>
                  </a:solidFill>
                  <a:latin typeface="News Gothic MT" charset="0"/>
                </a:rPr>
                <a:t>Inactivity</a:t>
              </a:r>
            </a:p>
          </p:txBody>
        </p:sp>
        <p:cxnSp>
          <p:nvCxnSpPr>
            <p:cNvPr id="147" name="Connecteur droit 146"/>
            <p:cNvCxnSpPr/>
            <p:nvPr/>
          </p:nvCxnSpPr>
          <p:spPr>
            <a:xfrm>
              <a:off x="1683994" y="4866774"/>
              <a:ext cx="0" cy="88900"/>
            </a:xfrm>
            <a:prstGeom prst="line">
              <a:avLst/>
            </a:prstGeom>
            <a:ln w="15875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8" name="Rectangle 147"/>
            <p:cNvSpPr/>
            <p:nvPr/>
          </p:nvSpPr>
          <p:spPr>
            <a:xfrm>
              <a:off x="1034943" y="3925382"/>
              <a:ext cx="315797" cy="941392"/>
            </a:xfrm>
            <a:prstGeom prst="rect">
              <a:avLst/>
            </a:prstGeom>
            <a:solidFill>
              <a:srgbClr val="00AE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149" name="Rectangle 148"/>
            <p:cNvSpPr/>
            <p:nvPr/>
          </p:nvSpPr>
          <p:spPr>
            <a:xfrm>
              <a:off x="1980747" y="3885693"/>
              <a:ext cx="317384" cy="981080"/>
            </a:xfrm>
            <a:prstGeom prst="rect">
              <a:avLst/>
            </a:prstGeom>
            <a:solidFill>
              <a:srgbClr val="00AEE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42014" name="ZoneTexte 149"/>
            <p:cNvSpPr txBox="1">
              <a:spLocks noChangeArrowheads="1"/>
            </p:cNvSpPr>
            <p:nvPr/>
          </p:nvSpPr>
          <p:spPr bwMode="auto">
            <a:xfrm>
              <a:off x="869357" y="3649525"/>
              <a:ext cx="617478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fr-FR" sz="1200" b="1">
                  <a:solidFill>
                    <a:srgbClr val="000000"/>
                  </a:solidFill>
                  <a:latin typeface="News Gothic MT" charset="0"/>
                </a:rPr>
                <a:t>8,7 %</a:t>
              </a:r>
            </a:p>
          </p:txBody>
        </p:sp>
        <p:sp>
          <p:nvSpPr>
            <p:cNvPr id="42015" name="ZoneTexte 150"/>
            <p:cNvSpPr txBox="1">
              <a:spLocks noChangeArrowheads="1"/>
            </p:cNvSpPr>
            <p:nvPr/>
          </p:nvSpPr>
          <p:spPr bwMode="auto">
            <a:xfrm>
              <a:off x="1843290" y="3597042"/>
              <a:ext cx="617478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fr-FR" sz="1200" b="1">
                  <a:solidFill>
                    <a:srgbClr val="000000"/>
                  </a:solidFill>
                  <a:latin typeface="News Gothic MT" charset="0"/>
                </a:rPr>
                <a:t>9,0 %</a:t>
              </a:r>
            </a:p>
          </p:txBody>
        </p:sp>
        <p:sp>
          <p:nvSpPr>
            <p:cNvPr id="42016" name="ZoneTexte 151"/>
            <p:cNvSpPr txBox="1">
              <a:spLocks noChangeArrowheads="1"/>
            </p:cNvSpPr>
            <p:nvPr/>
          </p:nvSpPr>
          <p:spPr bwMode="auto">
            <a:xfrm>
              <a:off x="1416521" y="1655245"/>
              <a:ext cx="475451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sz="1200" b="1" noProof="1">
                  <a:solidFill>
                    <a:srgbClr val="000000"/>
                  </a:solidFill>
                  <a:latin typeface="News Gothic MT" charset="0"/>
                </a:rPr>
                <a:t>PAR</a:t>
              </a:r>
            </a:p>
          </p:txBody>
        </p:sp>
        <p:cxnSp>
          <p:nvCxnSpPr>
            <p:cNvPr id="153" name="Connecteur droit 152"/>
            <p:cNvCxnSpPr/>
            <p:nvPr/>
          </p:nvCxnSpPr>
          <p:spPr>
            <a:xfrm>
              <a:off x="742950" y="4866774"/>
              <a:ext cx="1891608" cy="0"/>
            </a:xfrm>
            <a:prstGeom prst="line">
              <a:avLst/>
            </a:prstGeom>
            <a:ln w="15875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5" name="Rectangle 154"/>
          <p:cNvSpPr/>
          <p:nvPr/>
        </p:nvSpPr>
        <p:spPr>
          <a:xfrm>
            <a:off x="6837363" y="1541463"/>
            <a:ext cx="2012950" cy="3624262"/>
          </a:xfrm>
          <a:prstGeom prst="rect">
            <a:avLst/>
          </a:prstGeom>
          <a:solidFill>
            <a:schemeClr val="bg1"/>
          </a:solidFill>
          <a:ln>
            <a:solidFill>
              <a:srgbClr val="DC4218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4" name="Rectangle 3"/>
          <p:cNvSpPr/>
          <p:nvPr/>
        </p:nvSpPr>
        <p:spPr>
          <a:xfrm>
            <a:off x="7843838" y="1541463"/>
            <a:ext cx="1006475" cy="3625850"/>
          </a:xfrm>
          <a:custGeom>
            <a:avLst/>
            <a:gdLst>
              <a:gd name="connsiteX0" fmla="*/ 0 w 1006254"/>
              <a:gd name="connsiteY0" fmla="*/ 0 h 3625200"/>
              <a:gd name="connsiteX1" fmla="*/ 1006254 w 1006254"/>
              <a:gd name="connsiteY1" fmla="*/ 0 h 3625200"/>
              <a:gd name="connsiteX2" fmla="*/ 1006254 w 1006254"/>
              <a:gd name="connsiteY2" fmla="*/ 3625200 h 3625200"/>
              <a:gd name="connsiteX3" fmla="*/ 0 w 1006254"/>
              <a:gd name="connsiteY3" fmla="*/ 3625200 h 3625200"/>
              <a:gd name="connsiteX4" fmla="*/ 0 w 1006254"/>
              <a:gd name="connsiteY4" fmla="*/ 0 h 3625200"/>
              <a:gd name="connsiteX0" fmla="*/ 4762 w 1011016"/>
              <a:gd name="connsiteY0" fmla="*/ 0 h 3625200"/>
              <a:gd name="connsiteX1" fmla="*/ 1011016 w 1011016"/>
              <a:gd name="connsiteY1" fmla="*/ 0 h 3625200"/>
              <a:gd name="connsiteX2" fmla="*/ 1011016 w 1011016"/>
              <a:gd name="connsiteY2" fmla="*/ 3625200 h 3625200"/>
              <a:gd name="connsiteX3" fmla="*/ 4762 w 1011016"/>
              <a:gd name="connsiteY3" fmla="*/ 3625200 h 3625200"/>
              <a:gd name="connsiteX4" fmla="*/ 0 w 1011016"/>
              <a:gd name="connsiteY4" fmla="*/ 1561673 h 3625200"/>
              <a:gd name="connsiteX5" fmla="*/ 4762 w 1011016"/>
              <a:gd name="connsiteY5" fmla="*/ 0 h 3625200"/>
              <a:gd name="connsiteX0" fmla="*/ 0 w 1011016"/>
              <a:gd name="connsiteY0" fmla="*/ 1561673 h 3625200"/>
              <a:gd name="connsiteX1" fmla="*/ 4762 w 1011016"/>
              <a:gd name="connsiteY1" fmla="*/ 0 h 3625200"/>
              <a:gd name="connsiteX2" fmla="*/ 1011016 w 1011016"/>
              <a:gd name="connsiteY2" fmla="*/ 0 h 3625200"/>
              <a:gd name="connsiteX3" fmla="*/ 1011016 w 1011016"/>
              <a:gd name="connsiteY3" fmla="*/ 3625200 h 3625200"/>
              <a:gd name="connsiteX4" fmla="*/ 4762 w 1011016"/>
              <a:gd name="connsiteY4" fmla="*/ 3625200 h 3625200"/>
              <a:gd name="connsiteX5" fmla="*/ 91440 w 1011016"/>
              <a:gd name="connsiteY5" fmla="*/ 1653113 h 3625200"/>
              <a:gd name="connsiteX0" fmla="*/ 0 w 1011016"/>
              <a:gd name="connsiteY0" fmla="*/ 1561673 h 3625200"/>
              <a:gd name="connsiteX1" fmla="*/ 4762 w 1011016"/>
              <a:gd name="connsiteY1" fmla="*/ 0 h 3625200"/>
              <a:gd name="connsiteX2" fmla="*/ 1011016 w 1011016"/>
              <a:gd name="connsiteY2" fmla="*/ 0 h 3625200"/>
              <a:gd name="connsiteX3" fmla="*/ 1011016 w 1011016"/>
              <a:gd name="connsiteY3" fmla="*/ 3625200 h 3625200"/>
              <a:gd name="connsiteX4" fmla="*/ 4762 w 1011016"/>
              <a:gd name="connsiteY4" fmla="*/ 3625200 h 3625200"/>
              <a:gd name="connsiteX0" fmla="*/ 0 w 1006254"/>
              <a:gd name="connsiteY0" fmla="*/ 0 h 3625200"/>
              <a:gd name="connsiteX1" fmla="*/ 1006254 w 1006254"/>
              <a:gd name="connsiteY1" fmla="*/ 0 h 3625200"/>
              <a:gd name="connsiteX2" fmla="*/ 1006254 w 1006254"/>
              <a:gd name="connsiteY2" fmla="*/ 3625200 h 3625200"/>
              <a:gd name="connsiteX3" fmla="*/ 0 w 1006254"/>
              <a:gd name="connsiteY3" fmla="*/ 3625200 h 3625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06254" h="3625200">
                <a:moveTo>
                  <a:pt x="0" y="0"/>
                </a:moveTo>
                <a:lnTo>
                  <a:pt x="1006254" y="0"/>
                </a:lnTo>
                <a:lnTo>
                  <a:pt x="1006254" y="3625200"/>
                </a:lnTo>
                <a:lnTo>
                  <a:pt x="0" y="3625200"/>
                </a:lnTo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9525">
            <a:solidFill>
              <a:srgbClr val="DC421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41994" name="Titre 2"/>
          <p:cNvSpPr>
            <a:spLocks noGrp="1"/>
          </p:cNvSpPr>
          <p:nvPr>
            <p:ph type="title"/>
          </p:nvPr>
        </p:nvSpPr>
        <p:spPr>
          <a:xfrm>
            <a:off x="1079500" y="184150"/>
            <a:ext cx="7688263" cy="798513"/>
          </a:xfrm>
        </p:spPr>
        <p:txBody>
          <a:bodyPr>
            <a:noAutofit/>
          </a:bodyPr>
          <a:lstStyle/>
          <a:p>
            <a:pPr eaLnBrk="1" hangingPunct="1"/>
            <a:r>
              <a:rPr lang="fr-FR" sz="3200" b="1" dirty="0">
                <a:solidFill>
                  <a:srgbClr val="FF0000"/>
                </a:solidFill>
                <a:latin typeface="News Gothic MT" charset="0"/>
              </a:rPr>
              <a:t>Depuis 2012, inactivité physique :</a:t>
            </a:r>
            <a:br>
              <a:rPr lang="fr-FR" sz="3200" b="1" dirty="0">
                <a:solidFill>
                  <a:srgbClr val="FF0000"/>
                </a:solidFill>
                <a:latin typeface="News Gothic MT" charset="0"/>
              </a:rPr>
            </a:br>
            <a:r>
              <a:rPr lang="fr-FR" sz="3200" b="1" dirty="0">
                <a:solidFill>
                  <a:srgbClr val="FF0000"/>
                </a:solidFill>
                <a:latin typeface="News Gothic MT" charset="0"/>
              </a:rPr>
              <a:t>1</a:t>
            </a:r>
            <a:r>
              <a:rPr lang="fr-FR" sz="3200" b="1" baseline="30000" dirty="0">
                <a:solidFill>
                  <a:srgbClr val="FF0000"/>
                </a:solidFill>
                <a:latin typeface="News Gothic MT" charset="0"/>
              </a:rPr>
              <a:t>ère</a:t>
            </a:r>
            <a:r>
              <a:rPr lang="fr-FR" sz="3200" b="1" dirty="0">
                <a:solidFill>
                  <a:srgbClr val="FF0000"/>
                </a:solidFill>
                <a:latin typeface="News Gothic MT" charset="0"/>
              </a:rPr>
              <a:t> cause de mortalité évitable</a:t>
            </a:r>
          </a:p>
        </p:txBody>
      </p:sp>
      <p:sp>
        <p:nvSpPr>
          <p:cNvPr id="41995" name="Rectangle 8"/>
          <p:cNvSpPr>
            <a:spLocks noChangeArrowheads="1"/>
          </p:cNvSpPr>
          <p:nvPr/>
        </p:nvSpPr>
        <p:spPr bwMode="auto">
          <a:xfrm>
            <a:off x="660400" y="5345113"/>
            <a:ext cx="7791450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100" b="1">
                <a:solidFill>
                  <a:srgbClr val="DC4218"/>
                </a:solidFill>
                <a:latin typeface="News Gothic MT" charset="0"/>
              </a:rPr>
              <a:t>COMPARISON OF GLOBAL BURDEN BETWEEN SMOKING AND PHYSICAL INACTIVITY</a:t>
            </a:r>
          </a:p>
          <a:p>
            <a:r>
              <a:rPr lang="en-US" sz="1100">
                <a:latin typeface="News Gothic MT" charset="0"/>
              </a:rPr>
              <a:t>Prevalence of smoking, population attributable risk (PAR), and global deaths for smoking were obtained from WHO. Hazard ratio for all-cause mortality of smoking was obtained from meta-analysis studies. All inactivity data were obtained from Lee and colleagues.</a:t>
            </a:r>
            <a:endParaRPr lang="fr-FR" sz="1100">
              <a:latin typeface="News Gothic MT" charset="0"/>
            </a:endParaRPr>
          </a:p>
        </p:txBody>
      </p:sp>
      <p:cxnSp>
        <p:nvCxnSpPr>
          <p:cNvPr id="62" name="Connecteur droit 18"/>
          <p:cNvCxnSpPr/>
          <p:nvPr/>
        </p:nvCxnSpPr>
        <p:spPr>
          <a:xfrm>
            <a:off x="622300" y="5589588"/>
            <a:ext cx="0" cy="458787"/>
          </a:xfrm>
          <a:prstGeom prst="line">
            <a:avLst/>
          </a:prstGeom>
          <a:ln w="19050">
            <a:solidFill>
              <a:srgbClr val="DC421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" name="Groupe 155"/>
          <p:cNvGrpSpPr>
            <a:grpSpLocks/>
          </p:cNvGrpSpPr>
          <p:nvPr/>
        </p:nvGrpSpPr>
        <p:grpSpPr bwMode="auto">
          <a:xfrm>
            <a:off x="6891338" y="1655763"/>
            <a:ext cx="1898650" cy="3492500"/>
            <a:chOff x="736307" y="1655245"/>
            <a:chExt cx="1898251" cy="3492518"/>
          </a:xfrm>
        </p:grpSpPr>
        <p:sp>
          <p:nvSpPr>
            <p:cNvPr id="42002" name="ZoneTexte 156"/>
            <p:cNvSpPr txBox="1">
              <a:spLocks noChangeArrowheads="1"/>
            </p:cNvSpPr>
            <p:nvPr/>
          </p:nvSpPr>
          <p:spPr bwMode="auto">
            <a:xfrm>
              <a:off x="766763" y="4870764"/>
              <a:ext cx="822661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sz="1200" b="1" noProof="1">
                  <a:solidFill>
                    <a:srgbClr val="000000"/>
                  </a:solidFill>
                  <a:latin typeface="News Gothic MT" charset="0"/>
                </a:rPr>
                <a:t>Smoking</a:t>
              </a:r>
            </a:p>
          </p:txBody>
        </p:sp>
        <p:sp>
          <p:nvSpPr>
            <p:cNvPr id="42003" name="ZoneTexte 157"/>
            <p:cNvSpPr txBox="1">
              <a:spLocks noChangeArrowheads="1"/>
            </p:cNvSpPr>
            <p:nvPr/>
          </p:nvSpPr>
          <p:spPr bwMode="auto">
            <a:xfrm>
              <a:off x="1730212" y="4870764"/>
              <a:ext cx="843629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sz="1200" b="1" noProof="1">
                  <a:solidFill>
                    <a:srgbClr val="000000"/>
                  </a:solidFill>
                  <a:latin typeface="News Gothic MT" charset="0"/>
                </a:rPr>
                <a:t>Inactivity</a:t>
              </a:r>
            </a:p>
          </p:txBody>
        </p:sp>
        <p:cxnSp>
          <p:nvCxnSpPr>
            <p:cNvPr id="159" name="Connecteur droit 158"/>
            <p:cNvCxnSpPr/>
            <p:nvPr/>
          </p:nvCxnSpPr>
          <p:spPr>
            <a:xfrm>
              <a:off x="1683845" y="4866774"/>
              <a:ext cx="0" cy="88900"/>
            </a:xfrm>
            <a:prstGeom prst="line">
              <a:avLst/>
            </a:prstGeom>
            <a:ln w="15875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0" name="Rectangle 159"/>
            <p:cNvSpPr/>
            <p:nvPr/>
          </p:nvSpPr>
          <p:spPr>
            <a:xfrm>
              <a:off x="1034694" y="2552187"/>
              <a:ext cx="317433" cy="2314587"/>
            </a:xfrm>
            <a:prstGeom prst="rect">
              <a:avLst/>
            </a:prstGeom>
            <a:solidFill>
              <a:srgbClr val="DC4218"/>
            </a:solidFill>
            <a:ln>
              <a:noFill/>
            </a:ln>
            <a:effectLst>
              <a:outerShdw blurRad="50800" dist="38100" dir="18900000" algn="bl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fr-FR"/>
            </a:p>
          </p:txBody>
        </p:sp>
        <p:sp>
          <p:nvSpPr>
            <p:cNvPr id="42006" name="ZoneTexte 160"/>
            <p:cNvSpPr txBox="1">
              <a:spLocks noChangeArrowheads="1"/>
            </p:cNvSpPr>
            <p:nvPr/>
          </p:nvSpPr>
          <p:spPr bwMode="auto">
            <a:xfrm>
              <a:off x="798057" y="2088654"/>
              <a:ext cx="760086" cy="4616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fr-FR" sz="1200" b="1">
                  <a:solidFill>
                    <a:srgbClr val="000000"/>
                  </a:solidFill>
                  <a:latin typeface="News Gothic MT" charset="0"/>
                </a:rPr>
                <a:t>5,1 million</a:t>
              </a:r>
            </a:p>
          </p:txBody>
        </p:sp>
        <p:sp>
          <p:nvSpPr>
            <p:cNvPr id="42007" name="ZoneTexte 161"/>
            <p:cNvSpPr txBox="1">
              <a:spLocks noChangeArrowheads="1"/>
            </p:cNvSpPr>
            <p:nvPr/>
          </p:nvSpPr>
          <p:spPr bwMode="auto">
            <a:xfrm>
              <a:off x="736307" y="1655245"/>
              <a:ext cx="1835888" cy="27699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sz="1200" b="1" noProof="1">
                  <a:solidFill>
                    <a:srgbClr val="000000"/>
                  </a:solidFill>
                  <a:latin typeface="News Gothic MT" charset="0"/>
                </a:rPr>
                <a:t>Global deaths per year</a:t>
              </a:r>
            </a:p>
          </p:txBody>
        </p:sp>
        <p:cxnSp>
          <p:nvCxnSpPr>
            <p:cNvPr id="163" name="Connecteur droit 162"/>
            <p:cNvCxnSpPr/>
            <p:nvPr/>
          </p:nvCxnSpPr>
          <p:spPr>
            <a:xfrm>
              <a:off x="742656" y="4866774"/>
              <a:ext cx="1891902" cy="0"/>
            </a:xfrm>
            <a:prstGeom prst="line">
              <a:avLst/>
            </a:prstGeom>
            <a:ln w="15875">
              <a:solidFill>
                <a:srgbClr val="00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7" name="Rectangle 56"/>
          <p:cNvSpPr/>
          <p:nvPr/>
        </p:nvSpPr>
        <p:spPr>
          <a:xfrm>
            <a:off x="8135938" y="2460625"/>
            <a:ext cx="317500" cy="2406650"/>
          </a:xfrm>
          <a:prstGeom prst="rect">
            <a:avLst/>
          </a:prstGeom>
          <a:solidFill>
            <a:srgbClr val="DC4218"/>
          </a:solidFill>
          <a:ln>
            <a:noFill/>
          </a:ln>
          <a:effectLst>
            <a:outerShdw blurRad="50800" dist="38100" dir="18900000" algn="bl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fr-FR"/>
          </a:p>
        </p:txBody>
      </p:sp>
      <p:sp>
        <p:nvSpPr>
          <p:cNvPr id="41999" name="ZoneTexte 58"/>
          <p:cNvSpPr txBox="1">
            <a:spLocks noChangeArrowheads="1"/>
          </p:cNvSpPr>
          <p:nvPr/>
        </p:nvSpPr>
        <p:spPr bwMode="auto">
          <a:xfrm>
            <a:off x="7942263" y="2003425"/>
            <a:ext cx="7302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fr-FR" sz="1200" b="1">
                <a:solidFill>
                  <a:srgbClr val="000000"/>
                </a:solidFill>
                <a:latin typeface="News Gothic MT" charset="0"/>
              </a:rPr>
              <a:t>5,3 million</a:t>
            </a:r>
          </a:p>
        </p:txBody>
      </p:sp>
      <p:sp>
        <p:nvSpPr>
          <p:cNvPr id="42000" name="Espace réservé du numéro de diapositive 1"/>
          <p:cNvSpPr>
            <a:spLocks noGrp="1"/>
          </p:cNvSpPr>
          <p:nvPr>
            <p:ph type="sldNum" sz="quarter" idx="10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825E94D6-A09F-B54A-9F3E-B3307AF2E758}" type="slidenum">
              <a:rPr lang="fr-FR" smtClean="0">
                <a:solidFill>
                  <a:srgbClr val="898989"/>
                </a:solidFill>
                <a:latin typeface="News Gothic MT" charset="0"/>
                <a:ea typeface="ＭＳ Ｐゴシック" charset="-128"/>
                <a:cs typeface="ＭＳ Ｐゴシック" charset="-128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fr-FR" smtClean="0">
              <a:solidFill>
                <a:srgbClr val="898989"/>
              </a:solidFill>
              <a:latin typeface="News Gothic MT" charset="0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2001" name="ZoneTexte 2"/>
          <p:cNvSpPr txBox="1">
            <a:spLocks noChangeArrowheads="1"/>
          </p:cNvSpPr>
          <p:nvPr/>
        </p:nvSpPr>
        <p:spPr bwMode="auto">
          <a:xfrm>
            <a:off x="1908175" y="6673850"/>
            <a:ext cx="4752975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>
            <a:prstTxWarp prst="textNoShape">
              <a:avLst/>
            </a:prstTxWarp>
            <a:spAutoFit/>
          </a:bodyPr>
          <a:lstStyle/>
          <a:p>
            <a:pPr marL="266700" indent="-266700" defTabSz="882650">
              <a:lnSpc>
                <a:spcPct val="85000"/>
              </a:lnSpc>
              <a:spcBef>
                <a:spcPts val="200"/>
              </a:spcBef>
              <a:buClr>
                <a:srgbClr val="FF0066"/>
              </a:buClr>
            </a:pPr>
            <a:r>
              <a:rPr lang="fr-FR" sz="700">
                <a:solidFill>
                  <a:srgbClr val="7F7F7F"/>
                </a:solidFill>
                <a:latin typeface="News Gothic MT" charset="0"/>
                <a:ea typeface="Arial" charset="0"/>
                <a:cs typeface="Arial" charset="0"/>
              </a:rPr>
              <a:t>Chi Pang Wen, Stressing harms of physical activity to promote exercise, Lancet 2012, 380: 192-193.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-9124" y="0"/>
            <a:ext cx="9144000" cy="6858000"/>
          </a:xfrm>
          <a:prstGeom prst="rect">
            <a:avLst/>
          </a:prstGeom>
          <a:solidFill>
            <a:srgbClr val="E7F8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2"/>
          <a:srcRect l="10082" r="35695" b="74459"/>
          <a:stretch/>
        </p:blipFill>
        <p:spPr>
          <a:xfrm>
            <a:off x="336722" y="110203"/>
            <a:ext cx="3688492" cy="1303037"/>
          </a:xfrm>
          <a:prstGeom prst="rect">
            <a:avLst/>
          </a:prstGeom>
        </p:spPr>
      </p:pic>
      <p:pic>
        <p:nvPicPr>
          <p:cNvPr id="9" name="Espace réservé du contenu 8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3631" t="88295"/>
          <a:stretch/>
        </p:blipFill>
        <p:spPr>
          <a:xfrm>
            <a:off x="5529671" y="5881817"/>
            <a:ext cx="3543421" cy="855319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895864" y="1664299"/>
            <a:ext cx="367613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sz="2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Avec le soutien de</a:t>
            </a:r>
          </a:p>
        </p:txBody>
      </p:sp>
      <p:pic>
        <p:nvPicPr>
          <p:cNvPr id="2" name="Imag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9589" y="2446420"/>
            <a:ext cx="1443809" cy="1925079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5843" y="2449487"/>
            <a:ext cx="1460612" cy="1862019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76097" y="1724472"/>
            <a:ext cx="2292417" cy="1443894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6303" y="2454028"/>
            <a:ext cx="1509131" cy="1909861"/>
          </a:xfrm>
          <a:prstGeom prst="rect">
            <a:avLst/>
          </a:prstGeom>
        </p:spPr>
      </p:pic>
      <p:pic>
        <p:nvPicPr>
          <p:cNvPr id="3" name="Image 2"/>
          <p:cNvPicPr>
            <a:picLocks noChangeAspect="1"/>
          </p:cNvPicPr>
          <p:nvPr/>
        </p:nvPicPr>
        <p:blipFill rotWithShape="1">
          <a:blip r:embed="rId7"/>
          <a:srcRect r="69694"/>
          <a:stretch/>
        </p:blipFill>
        <p:spPr>
          <a:xfrm>
            <a:off x="6842492" y="3492355"/>
            <a:ext cx="1359629" cy="819150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05510588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Capture d’écran 2023-01-11 à 16.25.08.png"/>
          <p:cNvPicPr>
            <a:picLocks noGrp="1" noChangeAspect="1"/>
          </p:cNvPicPr>
          <p:nvPr>
            <p:ph idx="1"/>
          </p:nvPr>
        </p:nvPicPr>
        <p:blipFill>
          <a:blip r:embed="rId2"/>
          <a:srcRect l="-677" r="-677"/>
          <a:stretch>
            <a:fillRect/>
          </a:stretch>
        </p:blipFill>
        <p:spPr/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ctangle 28"/>
          <p:cNvSpPr/>
          <p:nvPr/>
        </p:nvSpPr>
        <p:spPr>
          <a:xfrm>
            <a:off x="-1980" y="0"/>
            <a:ext cx="9144000" cy="6858000"/>
          </a:xfrm>
          <a:prstGeom prst="rect">
            <a:avLst/>
          </a:prstGeom>
          <a:solidFill>
            <a:srgbClr val="E7F8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fr-FR">
              <a:solidFill>
                <a:prstClr val="white"/>
              </a:solidFill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/>
          <a:srcRect l="64532" b="29721"/>
          <a:stretch/>
        </p:blipFill>
        <p:spPr>
          <a:xfrm>
            <a:off x="7364628" y="220404"/>
            <a:ext cx="1488989" cy="2212804"/>
          </a:xfrm>
          <a:prstGeom prst="rect">
            <a:avLst/>
          </a:prstGeom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2"/>
          <a:srcRect l="10082" r="35695" b="74459"/>
          <a:stretch/>
        </p:blipFill>
        <p:spPr>
          <a:xfrm>
            <a:off x="552965" y="220405"/>
            <a:ext cx="3688492" cy="1303037"/>
          </a:xfrm>
          <a:prstGeom prst="rect">
            <a:avLst/>
          </a:prstGeom>
        </p:spPr>
      </p:pic>
      <p:pic>
        <p:nvPicPr>
          <p:cNvPr id="9" name="Espace réservé du contenu 8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63631" t="88295"/>
          <a:stretch/>
        </p:blipFill>
        <p:spPr>
          <a:xfrm>
            <a:off x="5529672" y="5881819"/>
            <a:ext cx="3543421" cy="855319"/>
          </a:xfrm>
          <a:prstGeom prst="rect">
            <a:avLst/>
          </a:prstGeom>
        </p:spPr>
      </p:pic>
      <p:pic>
        <p:nvPicPr>
          <p:cNvPr id="14" name="Image 13"/>
          <p:cNvPicPr>
            <a:picLocks noChangeAspect="1"/>
          </p:cNvPicPr>
          <p:nvPr/>
        </p:nvPicPr>
        <p:blipFill rotWithShape="1">
          <a:blip r:embed="rId3"/>
          <a:srcRect l="16959" t="58258" r="71149" b="17718"/>
          <a:stretch/>
        </p:blipFill>
        <p:spPr>
          <a:xfrm>
            <a:off x="2633732" y="3878753"/>
            <a:ext cx="1333953" cy="2091581"/>
          </a:xfrm>
          <a:prstGeom prst="rect">
            <a:avLst/>
          </a:prstGeom>
        </p:spPr>
      </p:pic>
      <p:sp>
        <p:nvSpPr>
          <p:cNvPr id="6" name="Bulle ronde 5"/>
          <p:cNvSpPr/>
          <p:nvPr/>
        </p:nvSpPr>
        <p:spPr>
          <a:xfrm>
            <a:off x="2965623" y="2487676"/>
            <a:ext cx="4399005" cy="1632424"/>
          </a:xfrm>
          <a:prstGeom prst="wedgeEllipseCallout">
            <a:avLst>
              <a:gd name="adj1" fmla="val -36646"/>
              <a:gd name="adj2" fmla="val 76616"/>
            </a:avLst>
          </a:prstGeom>
          <a:solidFill>
            <a:srgbClr val="FF696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r>
              <a:rPr lang="fr-FR" sz="2800" dirty="0">
                <a:solidFill>
                  <a:prstClr val="white"/>
                </a:solidFill>
              </a:rPr>
              <a:t>Tirage au sort des cadeaux pour tous les participants présents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7424" y="4722962"/>
            <a:ext cx="2728199" cy="1818799"/>
          </a:xfrm>
          <a:prstGeom prst="rect">
            <a:avLst/>
          </a:prstGeom>
        </p:spPr>
      </p:pic>
      <p:pic>
        <p:nvPicPr>
          <p:cNvPr id="13" name="Imag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64709" y="3303888"/>
            <a:ext cx="1507139" cy="2009518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334472147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257300" y="-243974"/>
            <a:ext cx="7886700" cy="1325563"/>
          </a:xfrm>
        </p:spPr>
        <p:txBody>
          <a:bodyPr/>
          <a:lstStyle/>
          <a:p>
            <a:r>
              <a:rPr lang="fr-FR" dirty="0" smtClean="0"/>
              <a:t> </a:t>
            </a:r>
            <a:r>
              <a:rPr lang="fr-FR" sz="3200" b="1" dirty="0" smtClean="0">
                <a:solidFill>
                  <a:srgbClr val="FF0000"/>
                </a:solidFill>
              </a:rPr>
              <a:t>MERCI  DE VOTRE ATTENTION</a:t>
            </a:r>
            <a:endParaRPr lang="fr-FR" sz="3200" b="1" dirty="0">
              <a:solidFill>
                <a:srgbClr val="FF0000"/>
              </a:solidFill>
            </a:endParaRPr>
          </a:p>
        </p:txBody>
      </p:sp>
      <p:pic>
        <p:nvPicPr>
          <p:cNvPr id="4" name="Espace réservé du contenu 3" descr="Capture d’écran 2023-01-11 à 17.00.02.png"/>
          <p:cNvPicPr>
            <a:picLocks noGrp="1" noChangeAspect="1"/>
          </p:cNvPicPr>
          <p:nvPr>
            <p:ph idx="1"/>
          </p:nvPr>
        </p:nvPicPr>
        <p:blipFill>
          <a:blip r:embed="rId2"/>
          <a:srcRect l="-9043" r="-9043"/>
          <a:stretch>
            <a:fillRect/>
          </a:stretch>
        </p:blipFill>
        <p:spPr>
          <a:xfrm>
            <a:off x="-716012" y="863600"/>
            <a:ext cx="10469612" cy="5776411"/>
          </a:xfr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" name="Espace réservé du contenu 5" descr="Capture d’écran 2023-01-11 à 15.07.33.png"/>
          <p:cNvPicPr>
            <a:picLocks noGrp="1" noChangeAspect="1"/>
          </p:cNvPicPr>
          <p:nvPr>
            <p:ph idx="1"/>
          </p:nvPr>
        </p:nvPicPr>
        <p:blipFill>
          <a:blip r:embed="rId2"/>
          <a:srcRect t="-1009" b="-1009"/>
          <a:stretch>
            <a:fillRect/>
          </a:stretch>
        </p:blipFill>
        <p:spPr>
          <a:xfrm>
            <a:off x="457200" y="2332037"/>
            <a:ext cx="8229600" cy="4525963"/>
          </a:xfrm>
        </p:spPr>
      </p:pic>
      <p:pic>
        <p:nvPicPr>
          <p:cNvPr id="7" name="Image 6" descr="Capture d’écran 2023-01-11 à 15.08.33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7214" y="-69646"/>
            <a:ext cx="6804134" cy="1925699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Capture d’écran 2023-01-11 à 15.08.56.png"/>
          <p:cNvPicPr>
            <a:picLocks noGrp="1" noChangeAspect="1"/>
          </p:cNvPicPr>
          <p:nvPr>
            <p:ph idx="1"/>
          </p:nvPr>
        </p:nvPicPr>
        <p:blipFill>
          <a:blip r:embed="rId2"/>
          <a:srcRect l="-130" r="-130"/>
          <a:stretch>
            <a:fillRect/>
          </a:stretch>
        </p:blipFill>
        <p:spPr/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Espace réservé du contenu 3" descr="Capture d’écran 2023-01-11 à 15.10.19.png"/>
          <p:cNvPicPr>
            <a:picLocks noGrp="1" noChangeAspect="1"/>
          </p:cNvPicPr>
          <p:nvPr>
            <p:ph idx="1"/>
          </p:nvPr>
        </p:nvPicPr>
        <p:blipFill>
          <a:blip r:embed="rId2"/>
          <a:srcRect t="-1005" b="-1005"/>
          <a:stretch>
            <a:fillRect/>
          </a:stretch>
        </p:blipFill>
        <p:spPr/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Espace réservé du contenu 3" descr="Capture d’écran 2023-01-11 à 15.13.35.png"/>
          <p:cNvPicPr>
            <a:picLocks noGrp="1" noChangeAspect="1"/>
          </p:cNvPicPr>
          <p:nvPr>
            <p:ph idx="1"/>
          </p:nvPr>
        </p:nvPicPr>
        <p:blipFill>
          <a:blip r:embed="rId2"/>
          <a:srcRect l="-65407" r="-65407"/>
          <a:stretch>
            <a:fillRect/>
          </a:stretch>
        </p:blipFill>
        <p:spPr>
          <a:xfrm>
            <a:off x="-427423" y="1113692"/>
            <a:ext cx="9698861" cy="5334000"/>
          </a:xfr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Espace réservé du contenu 3" descr="Capture d’écran 2022-07-03 à 19.22.45.png"/>
          <p:cNvPicPr>
            <a:picLocks noGrp="1" noChangeAspect="1"/>
          </p:cNvPicPr>
          <p:nvPr>
            <p:ph idx="1"/>
          </p:nvPr>
        </p:nvPicPr>
        <p:blipFill>
          <a:blip r:embed="rId2"/>
          <a:srcRect t="-248" b="-248"/>
          <a:stretch>
            <a:fillRect/>
          </a:stretch>
        </p:blipFill>
        <p:spPr/>
      </p:pic>
      <p:pic>
        <p:nvPicPr>
          <p:cNvPr id="5" name="Espace réservé du contenu 8"/>
          <p:cNvPicPr>
            <a:picLocks noChangeAspect="1"/>
          </p:cNvPicPr>
          <p:nvPr/>
        </p:nvPicPr>
        <p:blipFill rotWithShape="1">
          <a:blip r:embed="rId3"/>
          <a:srcRect l="63631" t="88295"/>
          <a:stretch/>
        </p:blipFill>
        <p:spPr>
          <a:xfrm>
            <a:off x="1439333" y="274638"/>
            <a:ext cx="6293915" cy="11430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7620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fr-FR" dirty="0" smtClean="0">
                <a:solidFill>
                  <a:srgbClr val="FF0000"/>
                </a:solidFill>
              </a:rPr>
              <a:t>24 septembre 2022</a:t>
            </a:r>
            <a:br>
              <a:rPr lang="fr-FR" dirty="0" smtClean="0">
                <a:solidFill>
                  <a:srgbClr val="FF0000"/>
                </a:solidFill>
              </a:rPr>
            </a:br>
            <a:r>
              <a:rPr lang="fr-FR" dirty="0" smtClean="0">
                <a:solidFill>
                  <a:srgbClr val="FF0000"/>
                </a:solidFill>
              </a:rPr>
              <a:t>Semaine de prévention du Diabète et lutte anti tabac </a:t>
            </a:r>
            <a:r>
              <a:rPr lang="fr-FR" dirty="0" smtClean="0">
                <a:solidFill>
                  <a:srgbClr val="3366FF"/>
                </a:solidFill>
              </a:rPr>
              <a:t>Place Fournier</a:t>
            </a:r>
            <a:r>
              <a:rPr lang="fr-FR" dirty="0" smtClean="0"/>
              <a:t/>
            </a:r>
            <a:br>
              <a:rPr lang="fr-FR" dirty="0" smtClean="0"/>
            </a:br>
            <a:endParaRPr lang="fr-FR" sz="5333" dirty="0">
              <a:solidFill>
                <a:srgbClr val="008000"/>
              </a:solidFill>
            </a:endParaRPr>
          </a:p>
        </p:txBody>
      </p:sp>
      <p:pic>
        <p:nvPicPr>
          <p:cNvPr id="4" name="Espace réservé du contenu 3" descr="Capture d’écran 2022-07-03 à 19.22.45.png"/>
          <p:cNvPicPr>
            <a:picLocks noGrp="1" noChangeAspect="1"/>
          </p:cNvPicPr>
          <p:nvPr>
            <p:ph idx="1"/>
          </p:nvPr>
        </p:nvPicPr>
        <p:blipFill>
          <a:blip r:embed="rId2"/>
          <a:srcRect t="-248" b="-248"/>
          <a:stretch>
            <a:fillRect/>
          </a:stretch>
        </p:blipFill>
        <p:spPr>
          <a:xfrm>
            <a:off x="2305538" y="3348552"/>
            <a:ext cx="6381262" cy="3509448"/>
          </a:xfrm>
        </p:spPr>
      </p:pic>
      <p:pic>
        <p:nvPicPr>
          <p:cNvPr id="5" name="Espace réservé du contenu 8"/>
          <p:cNvPicPr>
            <a:picLocks noChangeAspect="1"/>
          </p:cNvPicPr>
          <p:nvPr/>
        </p:nvPicPr>
        <p:blipFill rotWithShape="1">
          <a:blip r:embed="rId3"/>
          <a:srcRect l="63631" t="88295"/>
          <a:stretch/>
        </p:blipFill>
        <p:spPr>
          <a:xfrm>
            <a:off x="1276775" y="2007065"/>
            <a:ext cx="7410025" cy="1341487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E7F8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6882" y="297077"/>
            <a:ext cx="8001000" cy="600075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2743201" y="2863503"/>
            <a:ext cx="2817341" cy="523220"/>
          </a:xfrm>
          <a:prstGeom prst="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fr-FR" sz="2800" b="1" dirty="0">
              <a:solidFill>
                <a:srgbClr val="FF6968"/>
              </a:solidFill>
            </a:endParaRPr>
          </a:p>
        </p:txBody>
      </p:sp>
      <p:pic>
        <p:nvPicPr>
          <p:cNvPr id="7" name="Espace réservé du contenu 8"/>
          <p:cNvPicPr>
            <a:picLocks noChangeAspect="1"/>
          </p:cNvPicPr>
          <p:nvPr/>
        </p:nvPicPr>
        <p:blipFill rotWithShape="1">
          <a:blip r:embed="rId2"/>
          <a:srcRect l="63631" t="88295"/>
          <a:stretch/>
        </p:blipFill>
        <p:spPr>
          <a:xfrm>
            <a:off x="4769731" y="5442511"/>
            <a:ext cx="3543421" cy="855319"/>
          </a:xfrm>
          <a:prstGeom prst="rect">
            <a:avLst/>
          </a:prstGeom>
        </p:spPr>
      </p:pic>
    </p:spTree>
    <p:extLst>
      <p:ext uri="{BB962C8B-B14F-4D97-AF65-F5344CB8AC3E}">
        <p14:creationId xmlns="" xmlns:a="http://schemas.openxmlformats.org/drawingml/2006/main" xmlns:r="http://schemas.openxmlformats.org/officeDocument/2006/relationships" xmlns:p="http://schemas.openxmlformats.org/presentationml/2006/main" xmlns:p14="http://schemas.microsoft.com/office/powerpoint/2010/main" xmlns:mv="urn:schemas-microsoft-com:mac:vml" xmlns:mc="http://schemas.openxmlformats.org/markup-compatibility/2006" val="2919920514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a="http://schemas.openxmlformats.org/drawingml/2006/main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136</TotalTime>
  <Words>302</Words>
  <Application>Microsoft Macintosh PowerPoint</Application>
  <PresentationFormat>Présentation à l'écran (4:3)</PresentationFormat>
  <Paragraphs>56</Paragraphs>
  <Slides>23</Slides>
  <Notes>1</Notes>
  <HiddenSlides>0</HiddenSlides>
  <MMClips>0</MMClips>
  <ScaleCrop>false</ScaleCrop>
  <HeadingPairs>
    <vt:vector size="4" baseType="variant">
      <vt:variant>
        <vt:lpstr>Modèle de conception</vt:lpstr>
      </vt:variant>
      <vt:variant>
        <vt:i4>2</vt:i4>
      </vt:variant>
      <vt:variant>
        <vt:lpstr>Titres des diapositives</vt:lpstr>
      </vt:variant>
      <vt:variant>
        <vt:i4>23</vt:i4>
      </vt:variant>
    </vt:vector>
  </HeadingPairs>
  <TitlesOfParts>
    <vt:vector size="25" baseType="lpstr">
      <vt:lpstr>Thème Office</vt:lpstr>
      <vt:lpstr>1_Thème Office</vt:lpstr>
      <vt:lpstr>SPORT SANTE  Octobre Rose</vt:lpstr>
      <vt:lpstr>Depuis 2012, inactivité physique : 1ère cause de mortalité évitable</vt:lpstr>
      <vt:lpstr>Diapositive 3</vt:lpstr>
      <vt:lpstr>Diapositive 4</vt:lpstr>
      <vt:lpstr>Diapositive 5</vt:lpstr>
      <vt:lpstr>Diapositive 6</vt:lpstr>
      <vt:lpstr>Diapositive 7</vt:lpstr>
      <vt:lpstr>24 septembre 2022 Semaine de prévention du Diabète et lutte anti tabac Place Fournier </vt:lpstr>
      <vt:lpstr>Diapositive 9</vt:lpstr>
      <vt:lpstr>Diapositive 10</vt:lpstr>
      <vt:lpstr>Diapositive 11</vt:lpstr>
      <vt:lpstr>Diapositive 12</vt:lpstr>
      <vt:lpstr>Diapositive 13</vt:lpstr>
      <vt:lpstr>Diapositive 14</vt:lpstr>
      <vt:lpstr>Diapositive 15</vt:lpstr>
      <vt:lpstr>Diapositive 16</vt:lpstr>
      <vt:lpstr>Diapositive 17</vt:lpstr>
      <vt:lpstr>Samedi 22 octobre 2022 Remise des prix «  Challenge de pas  «   </vt:lpstr>
      <vt:lpstr>Diapositive 19</vt:lpstr>
      <vt:lpstr>Diapositive 20</vt:lpstr>
      <vt:lpstr>Diapositive 21</vt:lpstr>
      <vt:lpstr>Diapositive 22</vt:lpstr>
      <vt:lpstr> MERCI  DE VOTRE ATTENTION</vt:lpstr>
    </vt:vector>
  </TitlesOfParts>
  <Company>ARENMID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SPORT SANTE  Octobre Rose</dc:title>
  <dc:creator>Francoise Archambeaud</dc:creator>
  <cp:lastModifiedBy>Francoise Archambeaud</cp:lastModifiedBy>
  <cp:revision>4</cp:revision>
  <cp:lastPrinted>2023-01-12T07:07:39Z</cp:lastPrinted>
  <dcterms:created xsi:type="dcterms:W3CDTF">2023-01-12T06:48:59Z</dcterms:created>
  <dcterms:modified xsi:type="dcterms:W3CDTF">2023-01-12T07:09:09Z</dcterms:modified>
</cp:coreProperties>
</file>