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90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du titre"/>
          <p:cNvSpPr txBox="1"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99" name="Texte niveau 1…"/>
          <p:cNvSpPr txBox="1"/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e du titre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2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08" name="Texte niveau 1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8" indent="-320038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9" name="Numéro de diapositive"/>
          <p:cNvSpPr txBox="1"/>
          <p:nvPr>
            <p:ph type="sldNum" sz="quarter" idx="2"/>
          </p:nvPr>
        </p:nvSpPr>
        <p:spPr>
          <a:xfrm>
            <a:off x="8256731" y="6404296"/>
            <a:ext cx="258620" cy="269237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e du titre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90000"/>
              </a:lnSpc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117" name="Texte niveau 1…"/>
          <p:cNvSpPr txBox="1"/>
          <p:nvPr>
            <p:ph type="body" sz="quarter" idx="1"/>
          </p:nvPr>
        </p:nvSpPr>
        <p:spPr>
          <a:xfrm>
            <a:off x="1143000" y="3602037"/>
            <a:ext cx="6858000" cy="165576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1pPr>
            <a:lvl2pPr marL="685800" indent="-228600" algn="ctr">
              <a:lnSpc>
                <a:spcPct val="90000"/>
              </a:lnSpc>
              <a:spcBef>
                <a:spcPts val="1000"/>
              </a:spcBef>
              <a:buFontTx/>
              <a:buChar char="•"/>
              <a:defRPr sz="2400"/>
            </a:lvl2pPr>
            <a:lvl3pPr marL="1188719" indent="-274319" algn="ctr">
              <a:lnSpc>
                <a:spcPct val="90000"/>
              </a:lnSpc>
              <a:spcBef>
                <a:spcPts val="1000"/>
              </a:spcBef>
              <a:buFontTx/>
              <a:defRPr sz="2400"/>
            </a:lvl3pPr>
            <a:lvl4pPr marL="1676400" indent="-304800" algn="ctr">
              <a:lnSpc>
                <a:spcPct val="90000"/>
              </a:lnSpc>
              <a:spcBef>
                <a:spcPts val="1000"/>
              </a:spcBef>
              <a:buFontTx/>
              <a:buChar char="•"/>
              <a:defRPr sz="2400"/>
            </a:lvl4pPr>
            <a:lvl5pPr marL="2133600" indent="-304800" algn="ctr">
              <a:lnSpc>
                <a:spcPct val="90000"/>
              </a:lnSpc>
              <a:spcBef>
                <a:spcPts val="1000"/>
              </a:spcBef>
              <a:buFontTx/>
              <a:buChar char="•"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8" name="Numéro de diapositive"/>
          <p:cNvSpPr txBox="1"/>
          <p:nvPr>
            <p:ph type="sldNum" sz="quarter" idx="2"/>
          </p:nvPr>
        </p:nvSpPr>
        <p:spPr>
          <a:xfrm>
            <a:off x="8256731" y="6404296"/>
            <a:ext cx="258620" cy="269237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e du titre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 lIns="45718" tIns="45718" rIns="45718" bIns="45718"/>
          <a:lstStyle>
            <a:lvl1pPr algn="l">
              <a:lnSpc>
                <a:spcPct val="90000"/>
              </a:lnSpc>
            </a:lvl1pPr>
          </a:lstStyle>
          <a:p>
            <a:pPr/>
            <a:r>
              <a:t>Texte du titre</a:t>
            </a:r>
          </a:p>
        </p:txBody>
      </p:sp>
      <p:sp>
        <p:nvSpPr>
          <p:cNvPr id="126" name="Texte niveau 1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8" indent="-320038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7" name="Numéro de diapositive"/>
          <p:cNvSpPr txBox="1"/>
          <p:nvPr>
            <p:ph type="sldNum" sz="quarter" idx="2"/>
          </p:nvPr>
        </p:nvSpPr>
        <p:spPr>
          <a:xfrm>
            <a:off x="8256731" y="6404296"/>
            <a:ext cx="258620" cy="269237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sous-titr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e du titre"/>
          <p:cNvSpPr txBox="1"/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lIns="35718" tIns="35718" rIns="35718" bIns="35718" anchor="b"/>
          <a:lstStyle>
            <a:lvl1pPr defTabSz="410765">
              <a:defRPr sz="5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35" name="Texte niveau 1…"/>
          <p:cNvSpPr txBox="1"/>
          <p:nvPr>
            <p:ph type="body" sz="quarter" idx="1"/>
          </p:nvPr>
        </p:nvSpPr>
        <p:spPr>
          <a:xfrm>
            <a:off x="892968" y="3536156"/>
            <a:ext cx="7358064" cy="794743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410765"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410765"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410765"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410765"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410765"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6" name="Numéro de diapositive"/>
          <p:cNvSpPr txBox="1"/>
          <p:nvPr>
            <p:ph type="sldNum" sz="quarter" idx="2"/>
          </p:nvPr>
        </p:nvSpPr>
        <p:spPr>
          <a:xfrm>
            <a:off x="4440732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Texte du titre</a:t>
            </a:r>
          </a:p>
        </p:txBody>
      </p:sp>
      <p:sp>
        <p:nvSpPr>
          <p:cNvPr id="30" name="Texte niveau 1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9" name="Texte niveau 1…"/>
          <p:cNvSpPr txBox="1"/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8" name="Texte niveau 1…"/>
          <p:cNvSpPr txBox="1"/>
          <p:nvPr>
            <p:ph type="body" sz="quarter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e du titre"/>
          <p:cNvSpPr txBox="1"/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Texte du titre</a:t>
            </a:r>
          </a:p>
        </p:txBody>
      </p:sp>
      <p:sp>
        <p:nvSpPr>
          <p:cNvPr id="72" name="Texte niveau 1…"/>
          <p:cNvSpPr txBox="1"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e du titre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Texte du titre</a:t>
            </a:r>
          </a:p>
        </p:txBody>
      </p:sp>
      <p:sp>
        <p:nvSpPr>
          <p:cNvPr id="81" name="Texte niveau 1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8428178" y="6404293"/>
            <a:ext cx="25862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-8984" y="-2059"/>
            <a:ext cx="9152984" cy="6872759"/>
          </a:xfrm>
          <a:prstGeom prst="rect">
            <a:avLst/>
          </a:prstGeom>
          <a:solidFill>
            <a:srgbClr val="07690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 sz="11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46" name="TAPAJ"/>
          <p:cNvSpPr txBox="1"/>
          <p:nvPr>
            <p:ph type="title"/>
          </p:nvPr>
        </p:nvSpPr>
        <p:spPr>
          <a:xfrm>
            <a:off x="1595138" y="2522140"/>
            <a:ext cx="5953725" cy="1095909"/>
          </a:xfrm>
          <a:prstGeom prst="rect">
            <a:avLst/>
          </a:prstGeom>
        </p:spPr>
        <p:txBody>
          <a:bodyPr/>
          <a:lstStyle/>
          <a:p>
            <a:pPr defTabSz="868680">
              <a:defRPr sz="68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TAPAJ</a:t>
            </a:r>
            <a:r>
              <a:rPr sz="4300"/>
              <a:t> </a:t>
            </a:r>
          </a:p>
        </p:txBody>
      </p:sp>
      <p:sp>
        <p:nvSpPr>
          <p:cNvPr id="147" name="Travail Alternatif Payé À la Journée"/>
          <p:cNvSpPr txBox="1"/>
          <p:nvPr>
            <p:ph type="body" sz="quarter" idx="1"/>
          </p:nvPr>
        </p:nvSpPr>
        <p:spPr>
          <a:xfrm>
            <a:off x="1142998" y="3606121"/>
            <a:ext cx="6858004" cy="4620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Travail Alternatif Payé À la Journée</a:t>
            </a:r>
          </a:p>
        </p:txBody>
      </p:sp>
      <p:pic>
        <p:nvPicPr>
          <p:cNvPr id="148" name="logoTAPAJfr.png" descr="logoTAPAJf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8860" y="5034157"/>
            <a:ext cx="834780" cy="1270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logoTAPAJvertclair.png" descr="logoTAPAJvertclai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02499" y="5356323"/>
            <a:ext cx="804333" cy="122443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Jean-Hugues MORALES / Délégué National de TAPAJ France"/>
          <p:cNvSpPr txBox="1"/>
          <p:nvPr/>
        </p:nvSpPr>
        <p:spPr>
          <a:xfrm>
            <a:off x="2476954" y="5846584"/>
            <a:ext cx="4190092" cy="24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11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Jean-Hugues MORALES / Délégué National de TAPAJ France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Ecosysteme_Partenaires_18062019.pdf" descr="Ecosysteme_Partenaires_180620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8398"/>
            <a:ext cx="9144001" cy="6461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logoTAPAJfr.png" descr="logoTAPAJf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3582" y="5789448"/>
            <a:ext cx="500868" cy="762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Carte réseau TAPAJ 19072018.png" descr="Carte réseau TAPAJ 190720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9113" y="0"/>
            <a:ext cx="704577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306A0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Cette reconnaissance vous la devez à vos nombreux succès depuis plusieurs années […] Et cette reconnaissance, elle nous engage collectivement pour les années à venir. À nous, État, de vous aider à toucher de nouveaux publics et de nouveaux territoires au cours des prochaines années et à affronter de nouvelles problématiques, sans porter atteinte à ce projet dont vous êtes les garants.…" descr="Cette reconnaissance vous la devez à vos nombreux succès depuis plusieurs années […] Et cette reconnaissance, elle nous engage collectivement pour les années à venir. À nous, État, de vous aider à toucher de nouveaux publics et de nouveaux territoires au cours des prochaines années et à affronter de nouvelles problématiques, sans porter atteinte à ce projet dont vous êtes les garants.…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263" y="5304608"/>
            <a:ext cx="8371474" cy="1459334"/>
          </a:xfrm>
          <a:prstGeom prst="rect">
            <a:avLst/>
          </a:prstGeom>
        </p:spPr>
      </p:pic>
      <p:sp>
        <p:nvSpPr>
          <p:cNvPr id="252" name="Reconnaissance politique"/>
          <p:cNvSpPr txBox="1"/>
          <p:nvPr/>
        </p:nvSpPr>
        <p:spPr>
          <a:xfrm>
            <a:off x="1037431" y="171335"/>
            <a:ext cx="7069138" cy="71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sz="44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Reconnaissance politique</a:t>
            </a:r>
          </a:p>
        </p:txBody>
      </p:sp>
      <p:grpSp>
        <p:nvGrpSpPr>
          <p:cNvPr id="255" name="-Rapport Borello 16 Janvier 2018…"/>
          <p:cNvGrpSpPr/>
          <p:nvPr/>
        </p:nvGrpSpPr>
        <p:grpSpPr>
          <a:xfrm>
            <a:off x="1470920" y="1024731"/>
            <a:ext cx="6202160" cy="4427538"/>
            <a:chOff x="0" y="0"/>
            <a:chExt cx="6202159" cy="4427537"/>
          </a:xfrm>
        </p:grpSpPr>
        <p:sp>
          <p:nvSpPr>
            <p:cNvPr id="254" name="-Rapport Borello 16 Janvier 2018…"/>
            <p:cNvSpPr txBox="1"/>
            <p:nvPr/>
          </p:nvSpPr>
          <p:spPr>
            <a:xfrm>
              <a:off x="215899" y="139700"/>
              <a:ext cx="5770361" cy="3868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/>
            <a:p>
              <a:pPr defTabSz="410765">
                <a:defRPr sz="23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-Rapport Borello </a:t>
              </a:r>
              <a:r>
                <a:rPr sz="1100"/>
                <a:t>16 Janvier 2018</a:t>
              </a:r>
              <a:r>
                <a:t> </a:t>
              </a:r>
            </a:p>
            <a:p>
              <a:pPr defTabSz="410765">
                <a:defRPr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remis à la Ministre du travail</a:t>
              </a:r>
            </a:p>
            <a:p>
              <a:pPr defTabSz="410765">
                <a:defRPr sz="10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  <a:p>
              <a:pPr defTabSz="410765">
                <a:defRPr sz="23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-Rapport Noblecourt </a:t>
              </a:r>
              <a:r>
                <a:rPr sz="1100"/>
                <a:t>15 mars 2018</a:t>
              </a:r>
              <a:endParaRPr sz="1100"/>
            </a:p>
            <a:p>
              <a:pPr defTabSz="410765">
                <a:defRPr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remis à la Ministre des solidarités et de la santé</a:t>
              </a:r>
            </a:p>
            <a:p>
              <a:pPr defTabSz="410765">
                <a:defRPr sz="10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  <a:p>
              <a:pPr defTabSz="410765">
                <a:defRPr sz="23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-XX rencontre des premiers ministres </a:t>
              </a:r>
            </a:p>
            <a:p>
              <a:pPr defTabSz="410765">
                <a:defRPr sz="23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Français et Québécois  </a:t>
              </a:r>
              <a:r>
                <a:rPr sz="1100"/>
                <a:t>8 mars 2018</a:t>
              </a:r>
              <a:endParaRPr sz="1100"/>
            </a:p>
            <a:p>
              <a:pPr defTabSz="410765">
                <a:defRPr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Relevé de décision signé par M. le Premier Ministre</a:t>
              </a:r>
            </a:p>
            <a:p>
              <a:pPr defTabSz="410765">
                <a:defRPr sz="10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  <a:p>
              <a:pPr defTabSz="410765">
                <a:defRPr sz="23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-Stratégie Pauvreté </a:t>
              </a:r>
              <a:r>
                <a:rPr sz="1100"/>
                <a:t>13 Septembre 2018</a:t>
              </a:r>
            </a:p>
            <a:p>
              <a:pPr defTabSz="410765">
                <a:defRPr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Distinction de TAPAJ par le Président de la République</a:t>
              </a:r>
            </a:p>
          </p:txBody>
        </p:sp>
        <p:pic>
          <p:nvPicPr>
            <p:cNvPr id="253" name="-Rapport Borello 16 Janvier 2018…" descr="-Rapport Borello 16 Janvier 2018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6202161" cy="442753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MERCI !"/>
          <p:cNvSpPr txBox="1"/>
          <p:nvPr/>
        </p:nvSpPr>
        <p:spPr>
          <a:xfrm>
            <a:off x="3300005" y="3014981"/>
            <a:ext cx="2543990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5000">
                <a:solidFill>
                  <a:srgbClr val="30691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MERCI !</a:t>
            </a:r>
          </a:p>
        </p:txBody>
      </p:sp>
      <p:pic>
        <p:nvPicPr>
          <p:cNvPr id="258" name="logoTAPAJfr.png" descr="logoTAPAJf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7346" y="520751"/>
            <a:ext cx="1087506" cy="1654496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ZoneTexte 4"/>
          <p:cNvSpPr txBox="1"/>
          <p:nvPr/>
        </p:nvSpPr>
        <p:spPr>
          <a:xfrm>
            <a:off x="2348536" y="4670710"/>
            <a:ext cx="4446928" cy="178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20000"/>
              </a:lnSpc>
              <a:defRPr b="1" sz="2400">
                <a:solidFill>
                  <a:srgbClr val="07690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Contact : jh.morales@tapaj.org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0000"/>
              </a:lnSpc>
              <a:defRPr b="1" sz="2400">
                <a:solidFill>
                  <a:srgbClr val="07690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www.tapaj.org</a:t>
            </a:r>
          </a:p>
          <a:p>
            <a:pPr algn="ctr">
              <a:lnSpc>
                <a:spcPct val="120000"/>
              </a:lnSpc>
              <a:defRPr b="1" sz="2400">
                <a:solidFill>
                  <a:srgbClr val="07690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05.35.14.00.30 / 06.10.53.37.91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76A0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Capture d’écran 2018-01-15 à 18.59.24.png" descr="Capture d’écran 2018-01-15 à 18.59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90" y="5012684"/>
            <a:ext cx="4293851" cy="1796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Capture d’écran 2018-01-15 à 18.59.33.png" descr="Capture d’écran 2018-01-15 à 18.59.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1635" y="3382021"/>
            <a:ext cx="4948331" cy="1732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Capture d’écran 2018-01-15 à 18.59.41.png" descr="Capture d’écran 2018-01-15 à 18.59.4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38137" y="1729737"/>
            <a:ext cx="4848822" cy="1732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Capture d’écran 2018-01-18 à 18.10.14.png" descr="Capture d’écran 2018-01-18 à 18.10.1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86663" y="50664"/>
            <a:ext cx="3295056" cy="159841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ectangle"/>
          <p:cNvSpPr/>
          <p:nvPr/>
        </p:nvSpPr>
        <p:spPr>
          <a:xfrm>
            <a:off x="5042746" y="3445922"/>
            <a:ext cx="1136705" cy="469162"/>
          </a:xfrm>
          <a:prstGeom prst="rect">
            <a:avLst/>
          </a:prstGeom>
          <a:blipFill>
            <a:blip r:embed="rId6"/>
          </a:blip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57" name="Rectangle"/>
          <p:cNvSpPr/>
          <p:nvPr/>
        </p:nvSpPr>
        <p:spPr>
          <a:xfrm>
            <a:off x="2885070" y="5087037"/>
            <a:ext cx="1136705" cy="381834"/>
          </a:xfrm>
          <a:prstGeom prst="rect">
            <a:avLst/>
          </a:prstGeom>
          <a:blipFill>
            <a:blip r:embed="rId7"/>
          </a:blip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58" name="Rectangle"/>
          <p:cNvSpPr/>
          <p:nvPr/>
        </p:nvSpPr>
        <p:spPr>
          <a:xfrm>
            <a:off x="7337086" y="1715511"/>
            <a:ext cx="1136705" cy="469162"/>
          </a:xfrm>
          <a:prstGeom prst="rect">
            <a:avLst/>
          </a:prstGeom>
          <a:blipFill>
            <a:blip r:embed="rId8"/>
          </a:blip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59" name="LE PROGRAMME TAPAJ…"/>
          <p:cNvSpPr txBox="1"/>
          <p:nvPr/>
        </p:nvSpPr>
        <p:spPr>
          <a:xfrm>
            <a:off x="346099" y="376003"/>
            <a:ext cx="4926609" cy="947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defTabSz="410765">
              <a:defRPr sz="3200">
                <a:solidFill>
                  <a:srgbClr val="73F4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LE PROGRAMME TAPAJ</a:t>
            </a:r>
          </a:p>
          <a:p>
            <a:pPr defTabSz="410765">
              <a:defRPr sz="28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EN 3 PHASES</a:t>
            </a:r>
          </a:p>
        </p:txBody>
      </p:sp>
      <p:sp>
        <p:nvSpPr>
          <p:cNvPr id="160" name="Ligne"/>
          <p:cNvSpPr/>
          <p:nvPr/>
        </p:nvSpPr>
        <p:spPr>
          <a:xfrm flipV="1">
            <a:off x="305142" y="1225038"/>
            <a:ext cx="5286683" cy="4387309"/>
          </a:xfrm>
          <a:prstGeom prst="line">
            <a:avLst/>
          </a:prstGeom>
          <a:ln w="50800">
            <a:solidFill>
              <a:srgbClr val="F9C647"/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algn="ctr" defTabSz="410765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0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Rectangle" descr="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950" y="4962214"/>
            <a:ext cx="7912100" cy="1656633"/>
          </a:xfrm>
          <a:prstGeom prst="rect">
            <a:avLst/>
          </a:prstGeom>
        </p:spPr>
      </p:pic>
      <p:grpSp>
        <p:nvGrpSpPr>
          <p:cNvPr id="178" name="Groupe"/>
          <p:cNvGrpSpPr/>
          <p:nvPr/>
        </p:nvGrpSpPr>
        <p:grpSpPr>
          <a:xfrm>
            <a:off x="1227706" y="2733482"/>
            <a:ext cx="6601533" cy="1136845"/>
            <a:chOff x="-25400" y="-25400"/>
            <a:chExt cx="6601532" cy="1136844"/>
          </a:xfrm>
        </p:grpSpPr>
        <p:grpSp>
          <p:nvGrpSpPr>
            <p:cNvPr id="165" name="Facile à repérer"/>
            <p:cNvGrpSpPr/>
            <p:nvPr/>
          </p:nvGrpSpPr>
          <p:grpSpPr>
            <a:xfrm>
              <a:off x="-25401" y="-25400"/>
              <a:ext cx="1352502" cy="1135551"/>
              <a:chOff x="0" y="0"/>
              <a:chExt cx="1352500" cy="1135550"/>
            </a:xfrm>
          </p:grpSpPr>
          <p:sp>
            <p:nvSpPr>
              <p:cNvPr id="164" name="Facile à repérer"/>
              <p:cNvSpPr/>
              <p:nvPr/>
            </p:nvSpPr>
            <p:spPr>
              <a:xfrm>
                <a:off x="25399" y="25400"/>
                <a:ext cx="1301702" cy="1084751"/>
              </a:xfrm>
              <a:prstGeom prst="roundRect">
                <a:avLst>
                  <a:gd name="adj" fmla="val 18042"/>
                </a:avLst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600" tIns="101600" rIns="101600" bIns="101600" numCol="1" anchor="ctr">
                <a:noAutofit/>
              </a:bodyPr>
              <a:lstStyle>
                <a:lvl1pPr algn="ctr" defTabSz="457200">
                  <a:defRPr cap="small" sz="1300">
                    <a:solidFill>
                      <a:srgbClr val="57C02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/>
                <a:r>
                  <a:t>Facile à repérer</a:t>
                </a:r>
              </a:p>
            </p:txBody>
          </p:sp>
          <p:pic>
            <p:nvPicPr>
              <p:cNvPr id="163" name="Facile à repérer" descr="Facile à repérer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1" y="0"/>
                <a:ext cx="1352502" cy="1135551"/>
              </a:xfrm>
              <a:prstGeom prst="rect">
                <a:avLst/>
              </a:prstGeom>
              <a:effectLst/>
            </p:spPr>
          </p:pic>
        </p:grpSp>
        <p:grpSp>
          <p:nvGrpSpPr>
            <p:cNvPr id="168" name="Simple, accessible"/>
            <p:cNvGrpSpPr/>
            <p:nvPr/>
          </p:nvGrpSpPr>
          <p:grpSpPr>
            <a:xfrm>
              <a:off x="1294666" y="-25400"/>
              <a:ext cx="1354055" cy="1136845"/>
              <a:chOff x="0" y="0"/>
              <a:chExt cx="1354053" cy="1136844"/>
            </a:xfrm>
          </p:grpSpPr>
          <p:sp>
            <p:nvSpPr>
              <p:cNvPr id="167" name="Simple, accessible"/>
              <p:cNvSpPr/>
              <p:nvPr/>
            </p:nvSpPr>
            <p:spPr>
              <a:xfrm>
                <a:off x="25400" y="25400"/>
                <a:ext cx="1303254" cy="1086045"/>
              </a:xfrm>
              <a:prstGeom prst="roundRect">
                <a:avLst>
                  <a:gd name="adj" fmla="val 18042"/>
                </a:avLst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457200">
                  <a:defRPr cap="small" sz="1300">
                    <a:solidFill>
                      <a:srgbClr val="57C02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/>
                <a:r>
                  <a:t>Simple, accessible</a:t>
                </a:r>
              </a:p>
            </p:txBody>
          </p:sp>
          <p:pic>
            <p:nvPicPr>
              <p:cNvPr id="166" name="Simple, accessible" descr="Simple, accessibl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354054" cy="1136845"/>
              </a:xfrm>
              <a:prstGeom prst="rect">
                <a:avLst/>
              </a:prstGeom>
              <a:effectLst/>
            </p:spPr>
          </p:pic>
        </p:grpSp>
        <p:grpSp>
          <p:nvGrpSpPr>
            <p:cNvPr id="171" name="Valorisant"/>
            <p:cNvGrpSpPr/>
            <p:nvPr/>
          </p:nvGrpSpPr>
          <p:grpSpPr>
            <a:xfrm>
              <a:off x="2600961" y="-25400"/>
              <a:ext cx="1354055" cy="1136845"/>
              <a:chOff x="0" y="0"/>
              <a:chExt cx="1354053" cy="1136844"/>
            </a:xfrm>
          </p:grpSpPr>
          <p:sp>
            <p:nvSpPr>
              <p:cNvPr id="170" name="Valorisant"/>
              <p:cNvSpPr/>
              <p:nvPr/>
            </p:nvSpPr>
            <p:spPr>
              <a:xfrm>
                <a:off x="25400" y="25400"/>
                <a:ext cx="1303254" cy="1086045"/>
              </a:xfrm>
              <a:prstGeom prst="roundRect">
                <a:avLst>
                  <a:gd name="adj" fmla="val 18042"/>
                </a:avLst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457200">
                  <a:defRPr cap="small" sz="1300">
                    <a:solidFill>
                      <a:srgbClr val="57C02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/>
                <a:r>
                  <a:t>Valorisant</a:t>
                </a:r>
              </a:p>
            </p:txBody>
          </p:sp>
          <p:pic>
            <p:nvPicPr>
              <p:cNvPr id="169" name="Valorisant" descr="Valorisant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354054" cy="1136845"/>
              </a:xfrm>
              <a:prstGeom prst="rect">
                <a:avLst/>
              </a:prstGeom>
              <a:effectLst/>
            </p:spPr>
          </p:pic>
        </p:grpSp>
        <p:grpSp>
          <p:nvGrpSpPr>
            <p:cNvPr id="174" name="Acceptable"/>
            <p:cNvGrpSpPr/>
            <p:nvPr/>
          </p:nvGrpSpPr>
          <p:grpSpPr>
            <a:xfrm>
              <a:off x="3922581" y="-25400"/>
              <a:ext cx="1354055" cy="1136845"/>
              <a:chOff x="0" y="0"/>
              <a:chExt cx="1354053" cy="1136844"/>
            </a:xfrm>
          </p:grpSpPr>
          <p:sp>
            <p:nvSpPr>
              <p:cNvPr id="173" name="Acceptable"/>
              <p:cNvSpPr/>
              <p:nvPr/>
            </p:nvSpPr>
            <p:spPr>
              <a:xfrm>
                <a:off x="25400" y="25400"/>
                <a:ext cx="1303254" cy="1086045"/>
              </a:xfrm>
              <a:prstGeom prst="roundRect">
                <a:avLst>
                  <a:gd name="adj" fmla="val 18042"/>
                </a:avLst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457200">
                  <a:defRPr cap="small" sz="1300">
                    <a:solidFill>
                      <a:srgbClr val="57C02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/>
                <a:r>
                  <a:t>Acceptable</a:t>
                </a:r>
              </a:p>
            </p:txBody>
          </p:sp>
          <p:pic>
            <p:nvPicPr>
              <p:cNvPr id="172" name="Acceptable" descr="Acceptabl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354054" cy="1136845"/>
              </a:xfrm>
              <a:prstGeom prst="rect">
                <a:avLst/>
              </a:prstGeom>
              <a:effectLst/>
            </p:spPr>
          </p:pic>
        </p:grpSp>
        <p:grpSp>
          <p:nvGrpSpPr>
            <p:cNvPr id="177" name="Global"/>
            <p:cNvGrpSpPr/>
            <p:nvPr/>
          </p:nvGrpSpPr>
          <p:grpSpPr>
            <a:xfrm>
              <a:off x="5222078" y="-25400"/>
              <a:ext cx="1354055" cy="1136845"/>
              <a:chOff x="0" y="0"/>
              <a:chExt cx="1354053" cy="1136844"/>
            </a:xfrm>
          </p:grpSpPr>
          <p:sp>
            <p:nvSpPr>
              <p:cNvPr id="176" name="Global"/>
              <p:cNvSpPr/>
              <p:nvPr/>
            </p:nvSpPr>
            <p:spPr>
              <a:xfrm>
                <a:off x="25400" y="25400"/>
                <a:ext cx="1303254" cy="1086045"/>
              </a:xfrm>
              <a:prstGeom prst="roundRect">
                <a:avLst>
                  <a:gd name="adj" fmla="val 18042"/>
                </a:avLst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457200">
                  <a:defRPr cap="small" sz="1300">
                    <a:solidFill>
                      <a:srgbClr val="57C02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/>
                <a:r>
                  <a:t>Global</a:t>
                </a:r>
              </a:p>
            </p:txBody>
          </p:sp>
          <p:pic>
            <p:nvPicPr>
              <p:cNvPr id="175" name="Global" descr="Global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354054" cy="1136845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179" name="eye-open (1).png" descr="eye-open (1)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80693" y="827472"/>
            <a:ext cx="582693" cy="58269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APAJ, pour les jeunes, c’est un programme"/>
          <p:cNvSpPr txBox="1"/>
          <p:nvPr/>
        </p:nvSpPr>
        <p:spPr>
          <a:xfrm>
            <a:off x="585122" y="1574612"/>
            <a:ext cx="7886701" cy="71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410765">
              <a:defRPr sz="2800">
                <a:solidFill>
                  <a:srgbClr val="73F4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TAPAJ, pour les jeunes, c’est un programme</a:t>
            </a:r>
          </a:p>
        </p:txBody>
      </p:sp>
      <p:pic>
        <p:nvPicPr>
          <p:cNvPr id="181" name="man-thinking.png" descr="man-thinkin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55425" y="5765015"/>
            <a:ext cx="701780" cy="701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logoTAPAJ.png" descr="logoTAPAJ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09404" y="5765015"/>
            <a:ext cx="567595" cy="701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uitcase.png" descr="suitcas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30700" y="6014388"/>
            <a:ext cx="522001" cy="52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Par son accompagnement global et son approche systémique, TAPAJ ne segmente pas les champs de vie de la personne et concourt ainsi à la mise à plat des freins à son insertion sociale et professionnelle."/>
          <p:cNvSpPr txBox="1"/>
          <p:nvPr/>
        </p:nvSpPr>
        <p:spPr>
          <a:xfrm>
            <a:off x="1755425" y="5060803"/>
            <a:ext cx="5633150" cy="71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449580">
              <a:lnSpc>
                <a:spcPct val="90000"/>
              </a:lnSpc>
              <a:defRPr sz="1300">
                <a:solidFill>
                  <a:srgbClr val="57C02F"/>
                </a:solidFill>
                <a:uFill>
                  <a:solidFill>
                    <a:srgbClr val="000000"/>
                  </a:solidFill>
                </a:uFill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Par son accompagnement global et son approche systémique, TAPAJ ne segmente pas les champs de vie de la personne et concourt ainsi à la mise à plat des freins à son insertion sociale et professionnelle.</a:t>
            </a:r>
          </a:p>
        </p:txBody>
      </p:sp>
      <p:pic>
        <p:nvPicPr>
          <p:cNvPr id="185" name="cardiogram.png" descr="cardiogram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842819" y="5997488"/>
            <a:ext cx="504001" cy="50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d-card (1).png" descr="id-card (1)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921793" y="6001688"/>
            <a:ext cx="521096" cy="521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"/>
          <p:cNvSpPr/>
          <p:nvPr/>
        </p:nvSpPr>
        <p:spPr>
          <a:xfrm>
            <a:off x="-8984" y="-14759"/>
            <a:ext cx="9152984" cy="6872759"/>
          </a:xfrm>
          <a:prstGeom prst="rect">
            <a:avLst/>
          </a:prstGeom>
          <a:solidFill>
            <a:srgbClr val="07690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9" name="TAPAJ"/>
          <p:cNvSpPr txBox="1"/>
          <p:nvPr>
            <p:ph type="title"/>
          </p:nvPr>
        </p:nvSpPr>
        <p:spPr>
          <a:xfrm>
            <a:off x="1595138" y="1120095"/>
            <a:ext cx="5953725" cy="1095909"/>
          </a:xfrm>
          <a:prstGeom prst="rect">
            <a:avLst/>
          </a:prstGeom>
        </p:spPr>
        <p:txBody>
          <a:bodyPr/>
          <a:lstStyle/>
          <a:p>
            <a:pPr defTabSz="868680">
              <a:defRPr sz="68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TAPAJ</a:t>
            </a:r>
            <a:r>
              <a:rPr sz="4300"/>
              <a:t> </a:t>
            </a:r>
          </a:p>
        </p:txBody>
      </p:sp>
      <p:sp>
        <p:nvSpPr>
          <p:cNvPr id="190" name="Travail Alternatif Payé À la Journée"/>
          <p:cNvSpPr txBox="1"/>
          <p:nvPr>
            <p:ph type="body" sz="quarter" idx="1"/>
          </p:nvPr>
        </p:nvSpPr>
        <p:spPr>
          <a:xfrm>
            <a:off x="1142998" y="2191375"/>
            <a:ext cx="6858004" cy="4620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Une Question centrale…</a:t>
            </a:r>
          </a:p>
        </p:txBody>
      </p:sp>
      <p:pic>
        <p:nvPicPr>
          <p:cNvPr id="191" name="logoTAPAJfr.png" descr="logoTAPAJf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8860" y="5034157"/>
            <a:ext cx="834780" cy="127000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ravail Alternatif Payé À la Journée"/>
          <p:cNvSpPr txBox="1"/>
          <p:nvPr/>
        </p:nvSpPr>
        <p:spPr>
          <a:xfrm>
            <a:off x="297849" y="3172493"/>
            <a:ext cx="8548302" cy="2378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algn="ctr" defTabSz="694944">
              <a:lnSpc>
                <a:spcPct val="120000"/>
              </a:lnSpc>
              <a:spcBef>
                <a:spcPts val="700"/>
              </a:spcBef>
              <a:defRPr sz="304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Comment intégrer les dimensions de santé, santé mentale et addictions dans la prise en charge de personnes qui n’en expriment pas la demande mais ayant d’important besoins 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76A0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hanger d’idée n’est pas…"/>
          <p:cNvSpPr txBox="1"/>
          <p:nvPr/>
        </p:nvSpPr>
        <p:spPr>
          <a:xfrm>
            <a:off x="2241537" y="363155"/>
            <a:ext cx="4660926" cy="88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28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Changer d’idée n’est pas </a:t>
            </a:r>
          </a:p>
          <a:p>
            <a:pPr algn="ctr" defTabSz="410765">
              <a:defRPr sz="28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changer de comportement</a:t>
            </a:r>
          </a:p>
        </p:txBody>
      </p:sp>
      <p:grpSp>
        <p:nvGrpSpPr>
          <p:cNvPr id="197" name="Le Gendarme:  raisons externes…"/>
          <p:cNvGrpSpPr/>
          <p:nvPr/>
        </p:nvGrpSpPr>
        <p:grpSpPr>
          <a:xfrm>
            <a:off x="3941165" y="1996281"/>
            <a:ext cx="5051549" cy="2865438"/>
            <a:chOff x="0" y="0"/>
            <a:chExt cx="5051548" cy="2865437"/>
          </a:xfrm>
        </p:grpSpPr>
        <p:sp>
          <p:nvSpPr>
            <p:cNvPr id="196" name="Le Gendarme:  raisons externes…"/>
            <p:cNvSpPr txBox="1"/>
            <p:nvPr/>
          </p:nvSpPr>
          <p:spPr>
            <a:xfrm>
              <a:off x="215900" y="139700"/>
              <a:ext cx="4619749" cy="2306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spAutoFit/>
            </a:bodyPr>
            <a:lstStyle/>
            <a:p>
              <a:pPr marL="210552" indent="-210552" defTabSz="410765">
                <a:buSzPct val="100000"/>
                <a:buChar char="-"/>
                <a:defRPr sz="21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Le Gendarme:  raisons externes </a:t>
              </a:r>
            </a:p>
            <a:p>
              <a:pPr marL="210552" indent="-210552" defTabSz="410765">
                <a:buSzPct val="100000"/>
                <a:buChar char="-"/>
                <a:defRPr sz="21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  <a:p>
              <a:pPr marL="210552" indent="-210552" defTabSz="410765">
                <a:buSzPct val="100000"/>
                <a:buChar char="-"/>
                <a:defRPr sz="21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L’avocat:  Argumenter et objecter</a:t>
              </a:r>
            </a:p>
            <a:p>
              <a:pPr defTabSz="410765">
                <a:defRPr sz="21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  <a:p>
              <a:pPr defTabSz="410765">
                <a:defRPr sz="21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- Conviction VS comportement </a:t>
              </a:r>
            </a:p>
            <a:p>
              <a:pPr defTabSz="410765">
                <a:defRPr sz="2100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 </a:t>
              </a:r>
            </a:p>
          </p:txBody>
        </p:sp>
        <p:pic>
          <p:nvPicPr>
            <p:cNvPr id="195" name="Le Gendarme:  raisons externes…" descr="Le Gendarme:  raisons externes…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5051549" cy="2865439"/>
            </a:xfrm>
            <a:prstGeom prst="rect">
              <a:avLst/>
            </a:prstGeom>
            <a:effectLst/>
          </p:spPr>
        </p:pic>
      </p:grpSp>
      <p:sp>
        <p:nvSpPr>
          <p:cNvPr id="198" name="Le décalage intention-comportement…"/>
          <p:cNvSpPr txBox="1"/>
          <p:nvPr/>
        </p:nvSpPr>
        <p:spPr>
          <a:xfrm>
            <a:off x="1226698" y="4103261"/>
            <a:ext cx="2258122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10765">
              <a:defRPr sz="1000">
                <a:solidFill>
                  <a:srgbClr val="FFFFFF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Le décalage intention-comportement </a:t>
            </a:r>
          </a:p>
          <a:p>
            <a:pPr algn="r" defTabSz="410765">
              <a:defRPr sz="1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Sheeran, 2002  </a:t>
            </a:r>
          </a:p>
        </p:txBody>
      </p:sp>
      <p:pic>
        <p:nvPicPr>
          <p:cNvPr id="199" name="Capture d’écran 2018-03-18 à 16.18.23.png" descr="Capture d’écran 2018-03-18 à 16.18.23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938" y="2309982"/>
            <a:ext cx="3584298" cy="1748640"/>
          </a:xfrm>
          <a:prstGeom prst="rect">
            <a:avLst/>
          </a:prstGeom>
        </p:spPr>
      </p:pic>
      <p:pic>
        <p:nvPicPr>
          <p:cNvPr id="200" name="L'intention est l'indice clé de la capacité mentale d'une personne à agir dans plusieurs modèles sociaux psychologiques de comportement.…" descr="L'intention est l'indice clé de la capacité mentale d'une personne à agir dans plusieurs modèles sociaux psychologiques de comportement.…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5950" y="5120023"/>
            <a:ext cx="7912100" cy="14871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76A0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La communication engageante…"/>
          <p:cNvSpPr txBox="1"/>
          <p:nvPr/>
        </p:nvSpPr>
        <p:spPr>
          <a:xfrm>
            <a:off x="311373" y="179797"/>
            <a:ext cx="8521254" cy="93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410765">
              <a:defRPr sz="44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La communication engageante</a:t>
            </a:r>
          </a:p>
          <a:p>
            <a:pPr algn="ctr" defTabSz="410765">
              <a:defRPr sz="15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Persuasion &amp; actes préparatoires</a:t>
            </a:r>
          </a:p>
        </p:txBody>
      </p:sp>
      <p:sp>
        <p:nvSpPr>
          <p:cNvPr id="203" name="Effet de la variable libre choix sur la dissonance…"/>
          <p:cNvSpPr txBox="1"/>
          <p:nvPr/>
        </p:nvSpPr>
        <p:spPr>
          <a:xfrm>
            <a:off x="972859" y="3865164"/>
            <a:ext cx="2893948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 defTabSz="410765">
              <a:defRPr sz="1000">
                <a:solidFill>
                  <a:srgbClr val="FFFFFF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Effet de la variable libre choix sur la dissonance </a:t>
            </a:r>
          </a:p>
          <a:p>
            <a:pPr algn="r" defTabSz="410765">
              <a:defRPr sz="1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Vaidis / Hamili , 2005</a:t>
            </a:r>
          </a:p>
        </p:txBody>
      </p:sp>
      <p:pic>
        <p:nvPicPr>
          <p:cNvPr id="204" name="« Il ne s’agit plus de peser sur les idées pour modifier les comportements, mais de peser sur les comportements pour modifier les idées, casser la résistance au changement »…" descr="« Il ne s’agit plus de peser sur les idées pour modifier les comportements, mais de peser sur les comportements pour modifier les idées, casser la résistance au changement »…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234" y="4833409"/>
            <a:ext cx="5484083" cy="1534582"/>
          </a:xfrm>
          <a:prstGeom prst="rect">
            <a:avLst/>
          </a:prstGeom>
        </p:spPr>
      </p:pic>
      <p:pic>
        <p:nvPicPr>
          <p:cNvPr id="205" name="Capture d’écran 2018-03-18 à 12.01.33.png" descr="Capture d’écran 2018-03-18 à 12.01.33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488" y="1507941"/>
            <a:ext cx="3086691" cy="2289203"/>
          </a:xfrm>
          <a:prstGeom prst="rect">
            <a:avLst/>
          </a:prstGeom>
        </p:spPr>
      </p:pic>
      <p:pic>
        <p:nvPicPr>
          <p:cNvPr id="206" name="Résultats+Sentiment+de+liberté.jpg" descr="Résultats+Sentiment+de+liberté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93933" y="1507941"/>
            <a:ext cx="3119092" cy="2320268"/>
          </a:xfrm>
          <a:prstGeom prst="rect">
            <a:avLst/>
          </a:prstGeom>
        </p:spPr>
      </p:pic>
      <p:pic>
        <p:nvPicPr>
          <p:cNvPr id="207" name="Image" descr="Imag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53510" y="4299930"/>
            <a:ext cx="3061274" cy="229667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0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Les 7 essentiels du programme"/>
          <p:cNvGrpSpPr/>
          <p:nvPr/>
        </p:nvGrpSpPr>
        <p:grpSpPr>
          <a:xfrm>
            <a:off x="264261" y="477857"/>
            <a:ext cx="8544085" cy="828001"/>
            <a:chOff x="0" y="0"/>
            <a:chExt cx="8544084" cy="828000"/>
          </a:xfrm>
        </p:grpSpPr>
        <p:sp>
          <p:nvSpPr>
            <p:cNvPr id="210" name="Les 7 essentiels du programme"/>
            <p:cNvSpPr/>
            <p:nvPr/>
          </p:nvSpPr>
          <p:spPr>
            <a:xfrm>
              <a:off x="12700" y="12700"/>
              <a:ext cx="8518685" cy="802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ctr">
              <a:noAutofit/>
            </a:bodyPr>
            <a:lstStyle>
              <a:lvl1pPr algn="ctr" defTabSz="410765">
                <a:defRPr sz="3800">
                  <a:solidFill>
                    <a:srgbClr val="73F440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/>
              <a:r>
                <a:t>Les 7 essentiels du programme</a:t>
              </a:r>
            </a:p>
          </p:txBody>
        </p:sp>
        <p:pic>
          <p:nvPicPr>
            <p:cNvPr id="209" name="Les 7 essentiels du programme" descr="Les 7 essentiels du programm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544085" cy="828001"/>
            </a:xfrm>
            <a:prstGeom prst="rect">
              <a:avLst/>
            </a:prstGeom>
            <a:effectLst/>
          </p:spPr>
        </p:pic>
      </p:grpSp>
      <p:grpSp>
        <p:nvGrpSpPr>
          <p:cNvPr id="214" name="Groupe"/>
          <p:cNvGrpSpPr/>
          <p:nvPr/>
        </p:nvGrpSpPr>
        <p:grpSpPr>
          <a:xfrm>
            <a:off x="2124083" y="1781660"/>
            <a:ext cx="1404001" cy="1287485"/>
            <a:chOff x="0" y="0"/>
            <a:chExt cx="1404000" cy="1287484"/>
          </a:xfrm>
        </p:grpSpPr>
        <p:sp>
          <p:nvSpPr>
            <p:cNvPr id="212" name="L’Aller Vers"/>
            <p:cNvSpPr/>
            <p:nvPr/>
          </p:nvSpPr>
          <p:spPr>
            <a:xfrm>
              <a:off x="0" y="0"/>
              <a:ext cx="1404001" cy="1287485"/>
            </a:xfrm>
            <a:prstGeom prst="rect">
              <a:avLst/>
            </a:prstGeom>
            <a:solidFill>
              <a:srgbClr val="57C02F"/>
            </a:solidFill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b">
              <a:noAutofit/>
            </a:bodyPr>
            <a:lstStyle/>
            <a:p>
              <a:pPr algn="ctr" defTabSz="449580">
                <a:spcBef>
                  <a:spcPts val="100"/>
                </a:spcBef>
                <a:defRPr sz="110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spcBef>
                  <a:spcPts val="100"/>
                </a:spcBef>
                <a:defRPr sz="110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spcBef>
                  <a:spcPts val="100"/>
                </a:spcBef>
                <a:defRPr sz="110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spcBef>
                  <a:spcPts val="100"/>
                </a:spcBef>
                <a:defRPr sz="110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spcBef>
                  <a:spcPts val="100"/>
                </a:spcBef>
                <a:defRPr sz="110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8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L’Aller Vers</a:t>
              </a:r>
            </a:p>
          </p:txBody>
        </p:sp>
        <p:pic>
          <p:nvPicPr>
            <p:cNvPr id="213" name="chat-01.png" descr="chat-0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4000" y="153565"/>
              <a:ext cx="756001" cy="756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7" name="Groupe"/>
          <p:cNvGrpSpPr/>
          <p:nvPr/>
        </p:nvGrpSpPr>
        <p:grpSpPr>
          <a:xfrm>
            <a:off x="4729345" y="4783215"/>
            <a:ext cx="1404001" cy="1287485"/>
            <a:chOff x="0" y="0"/>
            <a:chExt cx="1404000" cy="1287483"/>
          </a:xfrm>
        </p:grpSpPr>
        <p:sp>
          <p:nvSpPr>
            <p:cNvPr id="215" name="Le Développement du Pouvoir d’Agir de la personne"/>
            <p:cNvSpPr/>
            <p:nvPr/>
          </p:nvSpPr>
          <p:spPr>
            <a:xfrm>
              <a:off x="0" y="0"/>
              <a:ext cx="1404001" cy="1287484"/>
            </a:xfrm>
            <a:prstGeom prst="rect">
              <a:avLst/>
            </a:prstGeom>
            <a:solidFill>
              <a:srgbClr val="57C02F"/>
            </a:solidFill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b">
              <a:noAutofit/>
            </a:bodyPr>
            <a:lstStyle/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pc="-33"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70000"/>
                </a:lnSpc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rPr spc="-22"/>
                <a:t>Le Développement </a:t>
              </a:r>
              <a:r>
                <a:t>du Pouvoir d’Agir de la personne</a:t>
              </a:r>
            </a:p>
          </p:txBody>
        </p:sp>
        <p:pic>
          <p:nvPicPr>
            <p:cNvPr id="216" name="happy-01.png" descr="happy-01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57467" y="111511"/>
              <a:ext cx="648001" cy="64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0" name="Groupe"/>
          <p:cNvGrpSpPr/>
          <p:nvPr/>
        </p:nvGrpSpPr>
        <p:grpSpPr>
          <a:xfrm>
            <a:off x="4729345" y="3282438"/>
            <a:ext cx="1404001" cy="1287484"/>
            <a:chOff x="0" y="0"/>
            <a:chExt cx="1404000" cy="1287483"/>
          </a:xfrm>
        </p:grpSpPr>
        <p:sp>
          <p:nvSpPr>
            <p:cNvPr id="218" name="Les techniques psychosociales de l'engagement"/>
            <p:cNvSpPr/>
            <p:nvPr/>
          </p:nvSpPr>
          <p:spPr>
            <a:xfrm>
              <a:off x="0" y="0"/>
              <a:ext cx="1404001" cy="1287484"/>
            </a:xfrm>
            <a:prstGeom prst="rect">
              <a:avLst/>
            </a:prstGeom>
            <a:solidFill>
              <a:srgbClr val="57C02F"/>
            </a:solidFill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b">
              <a:noAutofit/>
            </a:bodyPr>
            <a:lstStyle/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9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70000"/>
                </a:lnSpc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Les techniques psychosociales de l'engagement</a:t>
              </a:r>
            </a:p>
          </p:txBody>
        </p:sp>
        <p:pic>
          <p:nvPicPr>
            <p:cNvPr id="219" name="solution-01.png" descr="solution-01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96199" y="102512"/>
              <a:ext cx="666001" cy="666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3" name="Groupe"/>
          <p:cNvGrpSpPr/>
          <p:nvPr/>
        </p:nvGrpSpPr>
        <p:grpSpPr>
          <a:xfrm>
            <a:off x="2935840" y="4783215"/>
            <a:ext cx="1404001" cy="1287485"/>
            <a:chOff x="0" y="0"/>
            <a:chExt cx="1404000" cy="1287483"/>
          </a:xfrm>
        </p:grpSpPr>
        <p:sp>
          <p:nvSpPr>
            <p:cNvPr id="221" name="La prise en charge globale à seuils adaptés"/>
            <p:cNvSpPr/>
            <p:nvPr/>
          </p:nvSpPr>
          <p:spPr>
            <a:xfrm>
              <a:off x="0" y="0"/>
              <a:ext cx="1404001" cy="1287484"/>
            </a:xfrm>
            <a:prstGeom prst="rect">
              <a:avLst/>
            </a:prstGeom>
            <a:solidFill>
              <a:srgbClr val="57C02F"/>
            </a:solidFill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b">
              <a:noAutofit/>
            </a:bodyPr>
            <a:lstStyle/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pc="-22"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pc="-22"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pc="-22"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pc="-22"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pc="-22"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pc="-22"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pc="-22"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pc="-22"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20000"/>
                </a:lnSpc>
                <a:spcBef>
                  <a:spcPts val="100"/>
                </a:spcBef>
                <a:defRPr spc="-22"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90000"/>
                </a:lnSpc>
                <a:spcBef>
                  <a:spcPts val="100"/>
                </a:spcBef>
                <a:defRPr spc="-22"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70000"/>
                </a:lnSpc>
                <a:defRPr spc="-22"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La prise en charge globale à seuils adaptés</a:t>
              </a:r>
            </a:p>
          </p:txBody>
        </p:sp>
        <p:pic>
          <p:nvPicPr>
            <p:cNvPr id="222" name="bar-chart-01.png" descr="bar-chart-01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8000" y="97543"/>
              <a:ext cx="648001" cy="64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6" name="Groupe"/>
          <p:cNvGrpSpPr/>
          <p:nvPr/>
        </p:nvGrpSpPr>
        <p:grpSpPr>
          <a:xfrm>
            <a:off x="5557223" y="1781660"/>
            <a:ext cx="1404001" cy="1287485"/>
            <a:chOff x="0" y="0"/>
            <a:chExt cx="1404000" cy="1287483"/>
          </a:xfrm>
        </p:grpSpPr>
        <p:sp>
          <p:nvSpPr>
            <p:cNvPr id="224" name="Le bas seuil d’exigence"/>
            <p:cNvSpPr/>
            <p:nvPr/>
          </p:nvSpPr>
          <p:spPr>
            <a:xfrm>
              <a:off x="0" y="0"/>
              <a:ext cx="1404001" cy="1287484"/>
            </a:xfrm>
            <a:prstGeom prst="rect">
              <a:avLst/>
            </a:prstGeom>
            <a:solidFill>
              <a:srgbClr val="57C02F"/>
            </a:solidFill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b">
              <a:noAutofit/>
            </a:bodyPr>
            <a:lstStyle/>
            <a:p>
              <a:pPr algn="ctr" defTabSz="449580">
                <a:lnSpc>
                  <a:spcPct val="9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9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9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8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8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Le bas seuil d’exigence</a:t>
              </a:r>
            </a:p>
          </p:txBody>
        </p:sp>
        <p:pic>
          <p:nvPicPr>
            <p:cNvPr id="225" name="games-player-upgrading-level-symbol-01.png" descr="games-player-upgrading-level-symbol-01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flipH="1">
              <a:off x="360000" y="184601"/>
              <a:ext cx="684001" cy="68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9" name="Groupe"/>
          <p:cNvGrpSpPr/>
          <p:nvPr/>
        </p:nvGrpSpPr>
        <p:grpSpPr>
          <a:xfrm>
            <a:off x="2935840" y="3167668"/>
            <a:ext cx="1404001" cy="1383912"/>
            <a:chOff x="0" y="0"/>
            <a:chExt cx="1404000" cy="1383911"/>
          </a:xfrm>
        </p:grpSpPr>
        <p:sp>
          <p:nvSpPr>
            <p:cNvPr id="227" name="L’Entretien…"/>
            <p:cNvSpPr/>
            <p:nvPr/>
          </p:nvSpPr>
          <p:spPr>
            <a:xfrm>
              <a:off x="0" y="96427"/>
              <a:ext cx="1404001" cy="1287485"/>
            </a:xfrm>
            <a:prstGeom prst="rect">
              <a:avLst/>
            </a:prstGeom>
            <a:solidFill>
              <a:srgbClr val="57C02F"/>
            </a:solidFill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b">
              <a:noAutofit/>
            </a:bodyPr>
            <a:lstStyle/>
            <a:p>
              <a:pPr algn="ctr" defTabSz="449580">
                <a:lnSpc>
                  <a:spcPct val="90000"/>
                </a:lnSpc>
                <a:spcBef>
                  <a:spcPts val="100"/>
                </a:spcBef>
                <a:defRPr sz="110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90000"/>
                </a:lnSpc>
                <a:spcBef>
                  <a:spcPts val="100"/>
                </a:spcBef>
                <a:defRPr sz="110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90000"/>
                </a:lnSpc>
                <a:spcBef>
                  <a:spcPts val="100"/>
                </a:spcBef>
                <a:defRPr sz="110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90000"/>
                </a:lnSpc>
                <a:spcBef>
                  <a:spcPts val="100"/>
                </a:spcBef>
                <a:defRPr sz="110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8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L’Entretien</a:t>
              </a:r>
            </a:p>
            <a:p>
              <a:pPr algn="ctr" defTabSz="449580">
                <a:lnSpc>
                  <a:spcPct val="8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de Côte à Côte</a:t>
              </a:r>
            </a:p>
          </p:txBody>
        </p:sp>
        <p:pic>
          <p:nvPicPr>
            <p:cNvPr id="228" name="workers_2-01.png" descr="workers_2-01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9999" y="0"/>
              <a:ext cx="1044001" cy="104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2" name="Groupe"/>
          <p:cNvGrpSpPr/>
          <p:nvPr/>
        </p:nvGrpSpPr>
        <p:grpSpPr>
          <a:xfrm>
            <a:off x="3840653" y="1779803"/>
            <a:ext cx="1404001" cy="1287485"/>
            <a:chOff x="0" y="0"/>
            <a:chExt cx="1404000" cy="1287483"/>
          </a:xfrm>
        </p:grpSpPr>
        <p:sp>
          <p:nvSpPr>
            <p:cNvPr id="230" name="La Réduction des Risques (RDR)"/>
            <p:cNvSpPr/>
            <p:nvPr/>
          </p:nvSpPr>
          <p:spPr>
            <a:xfrm>
              <a:off x="0" y="0"/>
              <a:ext cx="1404001" cy="1287484"/>
            </a:xfrm>
            <a:prstGeom prst="rect">
              <a:avLst/>
            </a:prstGeom>
            <a:solidFill>
              <a:srgbClr val="57C02F"/>
            </a:solidFill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b">
              <a:noAutofit/>
            </a:bodyPr>
            <a:lstStyle/>
            <a:p>
              <a:pPr algn="ctr" defTabSz="449580">
                <a:spcBef>
                  <a:spcPts val="100"/>
                </a:spcBef>
                <a:defRPr sz="110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spcBef>
                  <a:spcPts val="100"/>
                </a:spcBef>
                <a:defRPr sz="110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spcBef>
                  <a:spcPts val="100"/>
                </a:spcBef>
                <a:defRPr sz="110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  <a:p>
              <a:pPr algn="ctr" defTabSz="449580">
                <a:lnSpc>
                  <a:spcPct val="80000"/>
                </a:lnSpc>
                <a:spcBef>
                  <a:spcPts val="100"/>
                </a:spcBef>
                <a:defRPr sz="11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La Réduction des Risques (RDR)</a:t>
              </a:r>
            </a:p>
          </p:txBody>
        </p:sp>
        <p:pic>
          <p:nvPicPr>
            <p:cNvPr id="231" name="pills-01.png" descr="pills-01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8000" y="56165"/>
              <a:ext cx="828001" cy="82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hases tapaj.pdf" descr="phases tapaj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37" y="195454"/>
            <a:ext cx="9198379" cy="6509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Capture d’écran 2018-12-13 à 14.35.58.png" descr="Capture d’écran 2018-12-13 à 14.35.58.png"/>
          <p:cNvPicPr>
            <a:picLocks noChangeAspect="1"/>
          </p:cNvPicPr>
          <p:nvPr/>
        </p:nvPicPr>
        <p:blipFill>
          <a:blip r:embed="rId2">
            <a:extLst/>
          </a:blip>
          <a:srcRect l="0" t="56560" r="0" b="0"/>
          <a:stretch>
            <a:fillRect/>
          </a:stretch>
        </p:blipFill>
        <p:spPr>
          <a:xfrm>
            <a:off x="618030" y="3748174"/>
            <a:ext cx="7907940" cy="2702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time-left (1).png" descr="time-left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7699" y="647943"/>
            <a:ext cx="1087358" cy="108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handshake.png" descr="handshak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00469" y="654405"/>
            <a:ext cx="1185990" cy="118599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Près de…"/>
          <p:cNvSpPr txBox="1"/>
          <p:nvPr/>
        </p:nvSpPr>
        <p:spPr>
          <a:xfrm>
            <a:off x="1151289" y="1784617"/>
            <a:ext cx="1220178" cy="1344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449580">
              <a:lnSpc>
                <a:spcPct val="120000"/>
              </a:lnSpc>
              <a:defRPr sz="12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Près de</a:t>
            </a:r>
          </a:p>
          <a:p>
            <a:pPr algn="ctr" defTabSz="449580">
              <a:lnSpc>
                <a:spcPct val="120000"/>
              </a:lnSpc>
              <a:defRPr sz="1200">
                <a:uFill>
                  <a:solidFill>
                    <a:srgbClr val="000000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50 000 heures de contrat depuis 2015</a:t>
            </a:r>
          </a:p>
        </p:txBody>
      </p:sp>
      <p:sp>
        <p:nvSpPr>
          <p:cNvPr id="240" name="75 partenariats engagés avec des entreprises, institutions…"/>
          <p:cNvSpPr txBox="1"/>
          <p:nvPr/>
        </p:nvSpPr>
        <p:spPr>
          <a:xfrm>
            <a:off x="3451542" y="1791078"/>
            <a:ext cx="1618638" cy="1808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449580">
              <a:lnSpc>
                <a:spcPct val="120000"/>
              </a:lnSpc>
              <a:defRPr sz="1200">
                <a:uFill>
                  <a:solidFill>
                    <a:srgbClr val="000000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75 partenariats engagés avec des entreprises, institutions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algn="ctr" defTabSz="449580">
              <a:lnSpc>
                <a:spcPct val="120000"/>
              </a:lnSpc>
              <a:defRPr sz="1200">
                <a:uFill>
                  <a:solidFill>
                    <a:srgbClr val="000000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et fondations</a:t>
            </a:r>
          </a:p>
        </p:txBody>
      </p:sp>
      <p:grpSp>
        <p:nvGrpSpPr>
          <p:cNvPr id="244" name="Groupe"/>
          <p:cNvGrpSpPr/>
          <p:nvPr/>
        </p:nvGrpSpPr>
        <p:grpSpPr>
          <a:xfrm>
            <a:off x="6281871" y="702198"/>
            <a:ext cx="1427894" cy="2368285"/>
            <a:chOff x="0" y="0"/>
            <a:chExt cx="1427892" cy="2368283"/>
          </a:xfrm>
        </p:grpSpPr>
        <p:pic>
          <p:nvPicPr>
            <p:cNvPr id="241" name="female-gender-sign (1).png" descr="female-gender-sign (1)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87358" cy="10873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" name="male-gender-symbol.png" descr="male-gender-symbol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4176" y="0"/>
              <a:ext cx="853717" cy="8537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3" name="Près de…"/>
            <p:cNvSpPr txBox="1"/>
            <p:nvPr/>
          </p:nvSpPr>
          <p:spPr>
            <a:xfrm>
              <a:off x="0" y="1023857"/>
              <a:ext cx="1395004" cy="1344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49580">
                <a:lnSpc>
                  <a:spcPct val="120000"/>
                </a:lnSpc>
                <a:defRPr sz="1200">
                  <a:uFill>
                    <a:solidFill>
                      <a:srgbClr val="000000"/>
                    </a:solidFill>
                  </a:uFill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Près de</a:t>
              </a:r>
            </a:p>
            <a:p>
              <a:pPr algn="ctr" defTabSz="449580">
                <a:lnSpc>
                  <a:spcPct val="120000"/>
                </a:lnSpc>
                <a:defRPr sz="1200">
                  <a:uFill>
                    <a:solidFill>
                      <a:srgbClr val="000000"/>
                    </a:solidFill>
                  </a:u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1500 jeunes</a:t>
              </a:r>
              <a:endParaRPr>
                <a:latin typeface="Avenir Heavy"/>
                <a:ea typeface="Avenir Heavy"/>
                <a:cs typeface="Avenir Heavy"/>
                <a:sym typeface="Avenir Heavy"/>
              </a:endParaRPr>
            </a:p>
            <a:p>
              <a:pPr algn="ctr" defTabSz="449580">
                <a:lnSpc>
                  <a:spcPct val="120000"/>
                </a:lnSpc>
                <a:defRPr sz="1200">
                  <a:uFill>
                    <a:solidFill>
                      <a:srgbClr val="000000"/>
                    </a:solidFill>
                  </a:u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depuis 2015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