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6"/>
  </p:notesMasterIdLst>
  <p:handoutMasterIdLst>
    <p:handoutMasterId r:id="rId7"/>
  </p:handoutMasterIdLst>
  <p:sldIdLst>
    <p:sldId id="466" r:id="rId2"/>
    <p:sldId id="465" r:id="rId3"/>
    <p:sldId id="469" r:id="rId4"/>
    <p:sldId id="470" r:id="rId5"/>
  </p:sldIdLst>
  <p:sldSz cx="10680700" cy="7569200"/>
  <p:notesSz cx="6669088" cy="9872663"/>
  <p:custDataLst>
    <p:tags r:id="rId8"/>
  </p:custDataLst>
  <p:defaultTextStyle>
    <a:defPPr>
      <a:defRPr lang="fr-FR"/>
    </a:defPPr>
    <a:lvl1pPr marL="0" algn="l" defTabSz="9124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208" algn="l" defTabSz="9124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411" algn="l" defTabSz="9124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8621" algn="l" defTabSz="9124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4822" algn="l" defTabSz="9124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1032" algn="l" defTabSz="9124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7234" algn="l" defTabSz="9124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3442" algn="l" defTabSz="9124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9651" algn="l" defTabSz="91241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EA8"/>
    <a:srgbClr val="005CA7"/>
    <a:srgbClr val="003296"/>
    <a:srgbClr val="00A9DC"/>
    <a:srgbClr val="5EBFBE"/>
    <a:srgbClr val="1E256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0" autoAdjust="0"/>
    <p:restoredTop sz="88424" autoAdjust="0"/>
  </p:normalViewPr>
  <p:slideViewPr>
    <p:cSldViewPr>
      <p:cViewPr varScale="1">
        <p:scale>
          <a:sx n="60" d="100"/>
          <a:sy n="60" d="100"/>
        </p:scale>
        <p:origin x="1290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30" y="-90"/>
      </p:cViewPr>
      <p:guideLst>
        <p:guide orient="horz" pos="3109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F100D-5AD2-4AFE-8890-202D9940F682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F2919B5D-ECD6-415B-BBAA-CB6EB2D4B9A2}">
      <dgm:prSet phldrT="[Texte]" custT="1"/>
      <dgm:spPr/>
      <dgm:t>
        <a:bodyPr/>
        <a:lstStyle/>
        <a:p>
          <a:r>
            <a:rPr lang="fr-FR" sz="1800" b="1" dirty="0" smtClean="0"/>
            <a:t>5 300 jeunes</a:t>
          </a:r>
        </a:p>
        <a:p>
          <a:r>
            <a:rPr lang="fr-FR" sz="1800" dirty="0" smtClean="0"/>
            <a:t>Ont bénéficié d’un </a:t>
          </a:r>
          <a:r>
            <a:rPr lang="fr-FR" sz="2400" dirty="0" smtClean="0"/>
            <a:t>parcours</a:t>
          </a:r>
          <a:r>
            <a:rPr lang="fr-FR" sz="1800" dirty="0" smtClean="0"/>
            <a:t> complet</a:t>
          </a:r>
          <a:endParaRPr lang="fr-FR" sz="1800" dirty="0"/>
        </a:p>
      </dgm:t>
    </dgm:pt>
    <dgm:pt modelId="{BAA921ED-46E5-46FF-B972-550244950B8E}" type="parTrans" cxnId="{5D03A5DF-C241-4E5F-8AC4-96B7C5CBB9C0}">
      <dgm:prSet/>
      <dgm:spPr/>
      <dgm:t>
        <a:bodyPr/>
        <a:lstStyle/>
        <a:p>
          <a:endParaRPr lang="fr-FR"/>
        </a:p>
      </dgm:t>
    </dgm:pt>
    <dgm:pt modelId="{355CE2CA-F483-4F15-96CA-8FF281E3602B}" type="sibTrans" cxnId="{5D03A5DF-C241-4E5F-8AC4-96B7C5CBB9C0}">
      <dgm:prSet/>
      <dgm:spPr/>
      <dgm:t>
        <a:bodyPr/>
        <a:lstStyle/>
        <a:p>
          <a:endParaRPr lang="fr-FR"/>
        </a:p>
      </dgm:t>
    </dgm:pt>
    <dgm:pt modelId="{C6412DC4-E2E8-432C-A8A8-80B7931FE1E0}">
      <dgm:prSet phldrT="[Texte]"/>
      <dgm:spPr/>
      <dgm:t>
        <a:bodyPr/>
        <a:lstStyle/>
        <a:p>
          <a:r>
            <a:rPr lang="fr-FR" b="1" dirty="0" smtClean="0"/>
            <a:t>CES</a:t>
          </a:r>
        </a:p>
        <a:p>
          <a:r>
            <a:rPr lang="fr-FR" b="1" dirty="0" smtClean="0"/>
            <a:t>2 100 </a:t>
          </a:r>
          <a:r>
            <a:rPr lang="fr-FR" dirty="0" smtClean="0"/>
            <a:t>bénéficiaires (hors PSJ)</a:t>
          </a:r>
          <a:endParaRPr lang="fr-FR" dirty="0"/>
        </a:p>
      </dgm:t>
    </dgm:pt>
    <dgm:pt modelId="{A6A6FDF6-7C70-4337-9E5E-9C45B9BA6C32}" type="parTrans" cxnId="{7770DE08-B112-49EA-A28F-E39B2EFF63A4}">
      <dgm:prSet/>
      <dgm:spPr/>
      <dgm:t>
        <a:bodyPr/>
        <a:lstStyle/>
        <a:p>
          <a:endParaRPr lang="fr-FR"/>
        </a:p>
      </dgm:t>
    </dgm:pt>
    <dgm:pt modelId="{8D3DBBC8-E74C-463C-9CA5-5F522CCDF52F}" type="sibTrans" cxnId="{7770DE08-B112-49EA-A28F-E39B2EFF63A4}">
      <dgm:prSet/>
      <dgm:spPr/>
      <dgm:t>
        <a:bodyPr/>
        <a:lstStyle/>
        <a:p>
          <a:endParaRPr lang="fr-FR"/>
        </a:p>
      </dgm:t>
    </dgm:pt>
    <dgm:pt modelId="{56F3867C-6C8E-43CA-A63D-E4B46644B40C}">
      <dgm:prSet phldrT="[Texte]"/>
      <dgm:spPr/>
      <dgm:t>
        <a:bodyPr/>
        <a:lstStyle/>
        <a:p>
          <a:r>
            <a:rPr lang="fr-FR" b="1" dirty="0" smtClean="0"/>
            <a:t>PLANIR</a:t>
          </a:r>
        </a:p>
        <a:p>
          <a:r>
            <a:rPr lang="fr-FR" b="1" dirty="0" smtClean="0"/>
            <a:t>9 200 </a:t>
          </a:r>
          <a:r>
            <a:rPr lang="fr-FR" dirty="0" smtClean="0"/>
            <a:t>bénéficiaires sans EPS </a:t>
          </a:r>
          <a:endParaRPr lang="fr-FR" dirty="0"/>
        </a:p>
      </dgm:t>
    </dgm:pt>
    <dgm:pt modelId="{DB6E8668-3142-47C9-99F5-555A7873B294}" type="parTrans" cxnId="{74491816-2FD1-4184-B24B-E17820C9C8B7}">
      <dgm:prSet/>
      <dgm:spPr/>
      <dgm:t>
        <a:bodyPr/>
        <a:lstStyle/>
        <a:p>
          <a:endParaRPr lang="fr-FR"/>
        </a:p>
      </dgm:t>
    </dgm:pt>
    <dgm:pt modelId="{1E42C378-8D59-4604-B793-63534CFB8A94}" type="sibTrans" cxnId="{74491816-2FD1-4184-B24B-E17820C9C8B7}">
      <dgm:prSet/>
      <dgm:spPr/>
      <dgm:t>
        <a:bodyPr/>
        <a:lstStyle/>
        <a:p>
          <a:endParaRPr lang="fr-FR"/>
        </a:p>
      </dgm:t>
    </dgm:pt>
    <dgm:pt modelId="{BF93C4C7-57DD-4205-A48E-6E4A5CF24AB9}" type="pres">
      <dgm:prSet presAssocID="{CB3F100D-5AD2-4AFE-8890-202D9940F682}" presName="compositeShape" presStyleCnt="0">
        <dgm:presLayoutVars>
          <dgm:chMax val="7"/>
          <dgm:dir/>
          <dgm:resizeHandles val="exact"/>
        </dgm:presLayoutVars>
      </dgm:prSet>
      <dgm:spPr/>
    </dgm:pt>
    <dgm:pt modelId="{E236F6DE-514C-46CA-B71C-B75664294AAA}" type="pres">
      <dgm:prSet presAssocID="{CB3F100D-5AD2-4AFE-8890-202D9940F682}" presName="wedge1" presStyleLbl="node1" presStyleIdx="0" presStyleCnt="3"/>
      <dgm:spPr/>
      <dgm:t>
        <a:bodyPr/>
        <a:lstStyle/>
        <a:p>
          <a:endParaRPr lang="fr-FR"/>
        </a:p>
      </dgm:t>
    </dgm:pt>
    <dgm:pt modelId="{44BAB402-9DA0-4067-BCB3-E12D1688E80A}" type="pres">
      <dgm:prSet presAssocID="{CB3F100D-5AD2-4AFE-8890-202D9940F682}" presName="dummy1a" presStyleCnt="0"/>
      <dgm:spPr/>
    </dgm:pt>
    <dgm:pt modelId="{7C6EBF4D-9B19-4ED3-B258-3B327F0137C3}" type="pres">
      <dgm:prSet presAssocID="{CB3F100D-5AD2-4AFE-8890-202D9940F682}" presName="dummy1b" presStyleCnt="0"/>
      <dgm:spPr/>
    </dgm:pt>
    <dgm:pt modelId="{D5B1071B-2A6F-4656-83B1-FFD151523AF8}" type="pres">
      <dgm:prSet presAssocID="{CB3F100D-5AD2-4AFE-8890-202D9940F68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000C69-2CC9-47BC-B2BD-0892C06A48A9}" type="pres">
      <dgm:prSet presAssocID="{CB3F100D-5AD2-4AFE-8890-202D9940F682}" presName="wedge2" presStyleLbl="node1" presStyleIdx="1" presStyleCnt="3"/>
      <dgm:spPr/>
      <dgm:t>
        <a:bodyPr/>
        <a:lstStyle/>
        <a:p>
          <a:endParaRPr lang="fr-FR"/>
        </a:p>
      </dgm:t>
    </dgm:pt>
    <dgm:pt modelId="{E718B5BF-B7E5-4B0B-AC8A-9CD1F3F2D781}" type="pres">
      <dgm:prSet presAssocID="{CB3F100D-5AD2-4AFE-8890-202D9940F682}" presName="dummy2a" presStyleCnt="0"/>
      <dgm:spPr/>
    </dgm:pt>
    <dgm:pt modelId="{1A92C408-FA30-4C3E-8B41-BBB710D10B83}" type="pres">
      <dgm:prSet presAssocID="{CB3F100D-5AD2-4AFE-8890-202D9940F682}" presName="dummy2b" presStyleCnt="0"/>
      <dgm:spPr/>
    </dgm:pt>
    <dgm:pt modelId="{198CA391-6F03-40B0-AD34-975BF9104E67}" type="pres">
      <dgm:prSet presAssocID="{CB3F100D-5AD2-4AFE-8890-202D9940F68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60CB3E-7749-4417-AA76-48B08DBE5EC2}" type="pres">
      <dgm:prSet presAssocID="{CB3F100D-5AD2-4AFE-8890-202D9940F682}" presName="wedge3" presStyleLbl="node1" presStyleIdx="2" presStyleCnt="3"/>
      <dgm:spPr/>
      <dgm:t>
        <a:bodyPr/>
        <a:lstStyle/>
        <a:p>
          <a:endParaRPr lang="fr-FR"/>
        </a:p>
      </dgm:t>
    </dgm:pt>
    <dgm:pt modelId="{7CB77A67-726B-4159-84DF-6E268FAAB7D8}" type="pres">
      <dgm:prSet presAssocID="{CB3F100D-5AD2-4AFE-8890-202D9940F682}" presName="dummy3a" presStyleCnt="0"/>
      <dgm:spPr/>
    </dgm:pt>
    <dgm:pt modelId="{7A5CEB73-35E4-4E60-9327-BFAA1FF3B904}" type="pres">
      <dgm:prSet presAssocID="{CB3F100D-5AD2-4AFE-8890-202D9940F682}" presName="dummy3b" presStyleCnt="0"/>
      <dgm:spPr/>
    </dgm:pt>
    <dgm:pt modelId="{CB242D10-D4FC-4C66-9606-E41E0A3A6914}" type="pres">
      <dgm:prSet presAssocID="{CB3F100D-5AD2-4AFE-8890-202D9940F68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FC6148-B295-49AE-8B52-A1782E7494E6}" type="pres">
      <dgm:prSet presAssocID="{355CE2CA-F483-4F15-96CA-8FF281E3602B}" presName="arrowWedge1" presStyleLbl="fgSibTrans2D1" presStyleIdx="0" presStyleCnt="3"/>
      <dgm:spPr/>
    </dgm:pt>
    <dgm:pt modelId="{CD167B85-0AA7-4255-B0F6-644C6BE7C83A}" type="pres">
      <dgm:prSet presAssocID="{8D3DBBC8-E74C-463C-9CA5-5F522CCDF52F}" presName="arrowWedge2" presStyleLbl="fgSibTrans2D1" presStyleIdx="1" presStyleCnt="3"/>
      <dgm:spPr/>
    </dgm:pt>
    <dgm:pt modelId="{E595EBBF-D958-4D49-91F4-139FCFE5EBA9}" type="pres">
      <dgm:prSet presAssocID="{1E42C378-8D59-4604-B793-63534CFB8A94}" presName="arrowWedge3" presStyleLbl="fgSibTrans2D1" presStyleIdx="2" presStyleCnt="3"/>
      <dgm:spPr/>
    </dgm:pt>
  </dgm:ptLst>
  <dgm:cxnLst>
    <dgm:cxn modelId="{7770DE08-B112-49EA-A28F-E39B2EFF63A4}" srcId="{CB3F100D-5AD2-4AFE-8890-202D9940F682}" destId="{C6412DC4-E2E8-432C-A8A8-80B7931FE1E0}" srcOrd="1" destOrd="0" parTransId="{A6A6FDF6-7C70-4337-9E5E-9C45B9BA6C32}" sibTransId="{8D3DBBC8-E74C-463C-9CA5-5F522CCDF52F}"/>
    <dgm:cxn modelId="{D7C5A698-D6DE-44B6-AFA3-3C26520D261E}" type="presOf" srcId="{CB3F100D-5AD2-4AFE-8890-202D9940F682}" destId="{BF93C4C7-57DD-4205-A48E-6E4A5CF24AB9}" srcOrd="0" destOrd="0" presId="urn:microsoft.com/office/officeart/2005/8/layout/cycle8"/>
    <dgm:cxn modelId="{E38D33CC-9CE9-4316-9634-179B33283166}" type="presOf" srcId="{F2919B5D-ECD6-415B-BBAA-CB6EB2D4B9A2}" destId="{E236F6DE-514C-46CA-B71C-B75664294AAA}" srcOrd="0" destOrd="0" presId="urn:microsoft.com/office/officeart/2005/8/layout/cycle8"/>
    <dgm:cxn modelId="{3BC50B18-8EEC-489F-80D7-52F330569489}" type="presOf" srcId="{C6412DC4-E2E8-432C-A8A8-80B7931FE1E0}" destId="{68000C69-2CC9-47BC-B2BD-0892C06A48A9}" srcOrd="0" destOrd="0" presId="urn:microsoft.com/office/officeart/2005/8/layout/cycle8"/>
    <dgm:cxn modelId="{522255C1-9DBA-45EE-94D9-2E35A226064E}" type="presOf" srcId="{56F3867C-6C8E-43CA-A63D-E4B46644B40C}" destId="{2A60CB3E-7749-4417-AA76-48B08DBE5EC2}" srcOrd="0" destOrd="0" presId="urn:microsoft.com/office/officeart/2005/8/layout/cycle8"/>
    <dgm:cxn modelId="{5D03A5DF-C241-4E5F-8AC4-96B7C5CBB9C0}" srcId="{CB3F100D-5AD2-4AFE-8890-202D9940F682}" destId="{F2919B5D-ECD6-415B-BBAA-CB6EB2D4B9A2}" srcOrd="0" destOrd="0" parTransId="{BAA921ED-46E5-46FF-B972-550244950B8E}" sibTransId="{355CE2CA-F483-4F15-96CA-8FF281E3602B}"/>
    <dgm:cxn modelId="{B5B2AE76-6182-4874-BA72-BE972C194EDE}" type="presOf" srcId="{C6412DC4-E2E8-432C-A8A8-80B7931FE1E0}" destId="{198CA391-6F03-40B0-AD34-975BF9104E67}" srcOrd="1" destOrd="0" presId="urn:microsoft.com/office/officeart/2005/8/layout/cycle8"/>
    <dgm:cxn modelId="{74491816-2FD1-4184-B24B-E17820C9C8B7}" srcId="{CB3F100D-5AD2-4AFE-8890-202D9940F682}" destId="{56F3867C-6C8E-43CA-A63D-E4B46644B40C}" srcOrd="2" destOrd="0" parTransId="{DB6E8668-3142-47C9-99F5-555A7873B294}" sibTransId="{1E42C378-8D59-4604-B793-63534CFB8A94}"/>
    <dgm:cxn modelId="{8965CD65-A991-4079-B971-C854EFE8DD19}" type="presOf" srcId="{56F3867C-6C8E-43CA-A63D-E4B46644B40C}" destId="{CB242D10-D4FC-4C66-9606-E41E0A3A6914}" srcOrd="1" destOrd="0" presId="urn:microsoft.com/office/officeart/2005/8/layout/cycle8"/>
    <dgm:cxn modelId="{52372D5A-79DA-487D-9D38-A72F4C6C668B}" type="presOf" srcId="{F2919B5D-ECD6-415B-BBAA-CB6EB2D4B9A2}" destId="{D5B1071B-2A6F-4656-83B1-FFD151523AF8}" srcOrd="1" destOrd="0" presId="urn:microsoft.com/office/officeart/2005/8/layout/cycle8"/>
    <dgm:cxn modelId="{E6542C02-C48B-4DD4-9142-D9C086891AB4}" type="presParOf" srcId="{BF93C4C7-57DD-4205-A48E-6E4A5CF24AB9}" destId="{E236F6DE-514C-46CA-B71C-B75664294AAA}" srcOrd="0" destOrd="0" presId="urn:microsoft.com/office/officeart/2005/8/layout/cycle8"/>
    <dgm:cxn modelId="{915BA17D-02B4-4B49-B09E-A7351E991349}" type="presParOf" srcId="{BF93C4C7-57DD-4205-A48E-6E4A5CF24AB9}" destId="{44BAB402-9DA0-4067-BCB3-E12D1688E80A}" srcOrd="1" destOrd="0" presId="urn:microsoft.com/office/officeart/2005/8/layout/cycle8"/>
    <dgm:cxn modelId="{405DCCFC-4799-45D5-8560-9149DBA04C12}" type="presParOf" srcId="{BF93C4C7-57DD-4205-A48E-6E4A5CF24AB9}" destId="{7C6EBF4D-9B19-4ED3-B258-3B327F0137C3}" srcOrd="2" destOrd="0" presId="urn:microsoft.com/office/officeart/2005/8/layout/cycle8"/>
    <dgm:cxn modelId="{BA6BBB90-4C67-476B-9B33-72011753CFBD}" type="presParOf" srcId="{BF93C4C7-57DD-4205-A48E-6E4A5CF24AB9}" destId="{D5B1071B-2A6F-4656-83B1-FFD151523AF8}" srcOrd="3" destOrd="0" presId="urn:microsoft.com/office/officeart/2005/8/layout/cycle8"/>
    <dgm:cxn modelId="{6D28FC2E-28AE-46D7-B2CD-01C6D806D032}" type="presParOf" srcId="{BF93C4C7-57DD-4205-A48E-6E4A5CF24AB9}" destId="{68000C69-2CC9-47BC-B2BD-0892C06A48A9}" srcOrd="4" destOrd="0" presId="urn:microsoft.com/office/officeart/2005/8/layout/cycle8"/>
    <dgm:cxn modelId="{D6954307-45D2-418E-968E-31D71A0DF1F6}" type="presParOf" srcId="{BF93C4C7-57DD-4205-A48E-6E4A5CF24AB9}" destId="{E718B5BF-B7E5-4B0B-AC8A-9CD1F3F2D781}" srcOrd="5" destOrd="0" presId="urn:microsoft.com/office/officeart/2005/8/layout/cycle8"/>
    <dgm:cxn modelId="{751F0426-256E-4A05-B5F2-A1053472021C}" type="presParOf" srcId="{BF93C4C7-57DD-4205-A48E-6E4A5CF24AB9}" destId="{1A92C408-FA30-4C3E-8B41-BBB710D10B83}" srcOrd="6" destOrd="0" presId="urn:microsoft.com/office/officeart/2005/8/layout/cycle8"/>
    <dgm:cxn modelId="{D604753F-291B-4344-931B-79E627DAA2F7}" type="presParOf" srcId="{BF93C4C7-57DD-4205-A48E-6E4A5CF24AB9}" destId="{198CA391-6F03-40B0-AD34-975BF9104E67}" srcOrd="7" destOrd="0" presId="urn:microsoft.com/office/officeart/2005/8/layout/cycle8"/>
    <dgm:cxn modelId="{7C08AD7C-D59B-4617-9426-4354C21D4DCF}" type="presParOf" srcId="{BF93C4C7-57DD-4205-A48E-6E4A5CF24AB9}" destId="{2A60CB3E-7749-4417-AA76-48B08DBE5EC2}" srcOrd="8" destOrd="0" presId="urn:microsoft.com/office/officeart/2005/8/layout/cycle8"/>
    <dgm:cxn modelId="{C22EB1BF-2B6B-4392-886C-8FDE3D4151FA}" type="presParOf" srcId="{BF93C4C7-57DD-4205-A48E-6E4A5CF24AB9}" destId="{7CB77A67-726B-4159-84DF-6E268FAAB7D8}" srcOrd="9" destOrd="0" presId="urn:microsoft.com/office/officeart/2005/8/layout/cycle8"/>
    <dgm:cxn modelId="{B185F0A4-4076-4387-91C3-D07490FDF3E3}" type="presParOf" srcId="{BF93C4C7-57DD-4205-A48E-6E4A5CF24AB9}" destId="{7A5CEB73-35E4-4E60-9327-BFAA1FF3B904}" srcOrd="10" destOrd="0" presId="urn:microsoft.com/office/officeart/2005/8/layout/cycle8"/>
    <dgm:cxn modelId="{443AF035-C43C-4AAC-9350-FB6057D22DE7}" type="presParOf" srcId="{BF93C4C7-57DD-4205-A48E-6E4A5CF24AB9}" destId="{CB242D10-D4FC-4C66-9606-E41E0A3A6914}" srcOrd="11" destOrd="0" presId="urn:microsoft.com/office/officeart/2005/8/layout/cycle8"/>
    <dgm:cxn modelId="{3E0D1FF9-D90A-41E5-8FA2-C4A38548E031}" type="presParOf" srcId="{BF93C4C7-57DD-4205-A48E-6E4A5CF24AB9}" destId="{28FC6148-B295-49AE-8B52-A1782E7494E6}" srcOrd="12" destOrd="0" presId="urn:microsoft.com/office/officeart/2005/8/layout/cycle8"/>
    <dgm:cxn modelId="{7B1BA1CE-2E37-4839-BCF0-2F9A2EEA29E5}" type="presParOf" srcId="{BF93C4C7-57DD-4205-A48E-6E4A5CF24AB9}" destId="{CD167B85-0AA7-4255-B0F6-644C6BE7C83A}" srcOrd="13" destOrd="0" presId="urn:microsoft.com/office/officeart/2005/8/layout/cycle8"/>
    <dgm:cxn modelId="{ACE764AC-05E9-477F-832C-EEC4A6590DE9}" type="presParOf" srcId="{BF93C4C7-57DD-4205-A48E-6E4A5CF24AB9}" destId="{E595EBBF-D958-4D49-91F4-139FCFE5EBA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046" cy="4928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970" y="0"/>
            <a:ext cx="2890045" cy="4928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400EF-D16B-41AB-B695-69981B3C6E20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519"/>
            <a:ext cx="2890046" cy="492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970" y="9377519"/>
            <a:ext cx="2890045" cy="492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4DA12-845B-4D99-99E7-B9F85CFC6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558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476" cy="492805"/>
          </a:xfrm>
          <a:prstGeom prst="rect">
            <a:avLst/>
          </a:prstGeom>
        </p:spPr>
        <p:txBody>
          <a:bodyPr vert="horz" lIns="83246" tIns="41623" rIns="83246" bIns="41623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31" y="2"/>
            <a:ext cx="2889476" cy="492805"/>
          </a:xfrm>
          <a:prstGeom prst="rect">
            <a:avLst/>
          </a:prstGeom>
        </p:spPr>
        <p:txBody>
          <a:bodyPr vert="horz" lIns="83246" tIns="41623" rIns="83246" bIns="41623" rtlCol="0"/>
          <a:lstStyle>
            <a:lvl1pPr algn="r">
              <a:defRPr sz="1100"/>
            </a:lvl1pPr>
          </a:lstStyle>
          <a:p>
            <a:fld id="{AB1FB86D-31B7-4A4D-AD15-2714EF3ADA7D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22313" y="741363"/>
            <a:ext cx="5224462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246" tIns="41623" rIns="83246" bIns="4162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7107" y="4689932"/>
            <a:ext cx="5334874" cy="4441455"/>
          </a:xfrm>
          <a:prstGeom prst="rect">
            <a:avLst/>
          </a:prstGeom>
        </p:spPr>
        <p:txBody>
          <a:bodyPr vert="horz" lIns="83246" tIns="41623" rIns="83246" bIns="4162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791"/>
            <a:ext cx="2889476" cy="492805"/>
          </a:xfrm>
          <a:prstGeom prst="rect">
            <a:avLst/>
          </a:prstGeom>
        </p:spPr>
        <p:txBody>
          <a:bodyPr vert="horz" lIns="83246" tIns="41623" rIns="83246" bIns="41623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31" y="9377791"/>
            <a:ext cx="2889476" cy="492805"/>
          </a:xfrm>
          <a:prstGeom prst="rect">
            <a:avLst/>
          </a:prstGeom>
        </p:spPr>
        <p:txBody>
          <a:bodyPr vert="horz" lIns="83246" tIns="41623" rIns="83246" bIns="41623" rtlCol="0" anchor="b"/>
          <a:lstStyle>
            <a:lvl1pPr algn="r">
              <a:defRPr sz="1100"/>
            </a:lvl1pPr>
          </a:lstStyle>
          <a:p>
            <a:fld id="{D738DF8B-3D2F-47E9-BB23-8FA86E6295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9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DF8B-3D2F-47E9-BB23-8FA86E62954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96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RIAALVES-08331\Downloads\AdobeStock_34175217.jpe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343" y="60450"/>
            <a:ext cx="11071052" cy="7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88" y="1201963"/>
            <a:ext cx="6584721" cy="622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40351" y="5461000"/>
            <a:ext cx="4899189" cy="1493500"/>
          </a:xfrm>
        </p:spPr>
        <p:txBody>
          <a:bodyPr/>
          <a:lstStyle>
            <a:lvl1pPr algn="l">
              <a:defRPr lang="fr-FR" sz="3600" b="1" smtClean="0">
                <a:solidFill>
                  <a:schemeClr val="tx1"/>
                </a:solidFill>
                <a:effectLst/>
                <a:ea typeface="Calibri"/>
              </a:defRPr>
            </a:lvl1pPr>
          </a:lstStyle>
          <a:p>
            <a:r>
              <a:rPr lang="fr-FR" sz="4400" b="1" dirty="0" smtClean="0">
                <a:solidFill>
                  <a:schemeClr val="bg1"/>
                </a:solidFill>
                <a:effectLst/>
                <a:latin typeface="+mn-lt"/>
                <a:ea typeface="Calibri"/>
              </a:rPr>
              <a:t>L’action des CPAM  de Nouvelle Aquitaine  </a:t>
            </a:r>
            <a:br>
              <a:rPr lang="fr-FR" sz="4400" b="1" dirty="0" smtClean="0">
                <a:solidFill>
                  <a:schemeClr val="bg1"/>
                </a:solidFill>
                <a:effectLst/>
                <a:latin typeface="+mn-lt"/>
                <a:ea typeface="Calibri"/>
              </a:rPr>
            </a:br>
            <a:r>
              <a:rPr lang="fr-FR" sz="4400" b="1" dirty="0" smtClean="0">
                <a:solidFill>
                  <a:schemeClr val="bg1"/>
                </a:solidFill>
                <a:effectLst/>
                <a:latin typeface="+mn-lt"/>
                <a:ea typeface="Calibri"/>
              </a:rPr>
              <a:t>en matière d’accès aux soins </a:t>
            </a:r>
            <a:br>
              <a:rPr lang="fr-FR" sz="4400" b="1" dirty="0" smtClean="0">
                <a:solidFill>
                  <a:schemeClr val="bg1"/>
                </a:solidFill>
                <a:effectLst/>
                <a:latin typeface="+mn-lt"/>
                <a:ea typeface="Calibri"/>
              </a:rPr>
            </a:br>
            <a:r>
              <a:rPr lang="fr-FR" sz="4400" b="1" dirty="0" smtClean="0">
                <a:solidFill>
                  <a:schemeClr val="bg1"/>
                </a:solidFill>
                <a:effectLst/>
                <a:latin typeface="+mn-lt"/>
                <a:ea typeface="Calibri"/>
              </a:rPr>
              <a:t>des jeunes 16-25 ans</a:t>
            </a:r>
            <a:endParaRPr lang="fr-FR" sz="4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58750" cy="756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152400" y="-56931"/>
            <a:ext cx="10331520" cy="203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5400"/>
            <a:ext cx="2512334" cy="1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39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uée 3"/>
          <p:cNvSpPr/>
          <p:nvPr userDrawn="1"/>
        </p:nvSpPr>
        <p:spPr>
          <a:xfrm>
            <a:off x="-3531136" y="3265970"/>
            <a:ext cx="7635674" cy="7213518"/>
          </a:xfrm>
          <a:prstGeom prst="donut">
            <a:avLst>
              <a:gd name="adj" fmla="val 29055"/>
            </a:avLst>
          </a:prstGeom>
          <a:solidFill>
            <a:schemeClr val="accent6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0" tIns="49765" rIns="99530" bIns="49765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3823" indent="-13823">
              <a:tabLst/>
              <a:defRPr/>
            </a:lvl2pPr>
            <a:lvl3pPr marL="297206" indent="-286838">
              <a:tabLst/>
              <a:defRPr/>
            </a:lvl3pPr>
            <a:lvl4pPr marL="485553" indent="-188346">
              <a:tabLst/>
              <a:defRPr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4B6B0858-C8B4-4FC1-B005-D73ACEE5C3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2612859" y="1385935"/>
            <a:ext cx="42106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8"/>
          <p:cNvSpPr>
            <a:spLocks noGrp="1"/>
          </p:cNvSpPr>
          <p:nvPr>
            <p:ph type="title"/>
          </p:nvPr>
        </p:nvSpPr>
        <p:spPr>
          <a:xfrm>
            <a:off x="2600877" y="248803"/>
            <a:ext cx="6930473" cy="99170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311150" y="279400"/>
            <a:ext cx="2133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61175" cy="79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5400"/>
            <a:ext cx="2512334" cy="1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7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8" y="2277770"/>
            <a:ext cx="2519550" cy="428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3823" indent="-13823">
              <a:tabLst/>
              <a:defRPr/>
            </a:lvl2pPr>
            <a:lvl3pPr marL="297206" indent="-286838">
              <a:tabLst/>
              <a:defRPr/>
            </a:lvl3pPr>
            <a:lvl4pPr marL="485553" indent="-188346">
              <a:tabLst/>
              <a:defRPr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1005EBE1-A07D-4035-91C4-82B4DFACBC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612859" y="1385935"/>
            <a:ext cx="42106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8"/>
          <p:cNvSpPr>
            <a:spLocks noGrp="1"/>
          </p:cNvSpPr>
          <p:nvPr>
            <p:ph type="title"/>
          </p:nvPr>
        </p:nvSpPr>
        <p:spPr>
          <a:xfrm>
            <a:off x="2600877" y="248803"/>
            <a:ext cx="6930473" cy="99170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311150" y="279400"/>
            <a:ext cx="2133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61175" cy="79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5400"/>
            <a:ext cx="2512334" cy="1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7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61175" cy="79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157472" y="141925"/>
            <a:ext cx="10365756" cy="72853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0" tIns="49765" rIns="99530" bIns="49765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0">
              <a:solidFill>
                <a:srgbClr val="FFFFFF"/>
              </a:solidFill>
            </a:endParaRPr>
          </a:p>
        </p:txBody>
      </p:sp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16" y="1284311"/>
            <a:ext cx="445029" cy="6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16" y="5941472"/>
            <a:ext cx="445029" cy="6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1790646" y="2322293"/>
            <a:ext cx="7099411" cy="2924614"/>
          </a:xfrm>
        </p:spPr>
        <p:txBody>
          <a:bodyPr>
            <a:noAutofit/>
          </a:bodyPr>
          <a:lstStyle>
            <a:lvl1pPr algn="ctr">
              <a:defRPr sz="3900" b="1">
                <a:solidFill>
                  <a:schemeClr val="bg1"/>
                </a:solidFill>
              </a:defRPr>
            </a:lvl1pPr>
            <a:lvl2pPr algn="ctr">
              <a:defRPr sz="3900" b="1">
                <a:solidFill>
                  <a:schemeClr val="bg1"/>
                </a:solidFill>
              </a:defRPr>
            </a:lvl2pPr>
            <a:lvl3pPr algn="ctr">
              <a:defRPr sz="3900" b="1">
                <a:solidFill>
                  <a:schemeClr val="bg1"/>
                </a:solidFill>
              </a:defRPr>
            </a:lvl3pPr>
            <a:lvl4pPr algn="ctr">
              <a:defRPr sz="3900" b="1">
                <a:solidFill>
                  <a:schemeClr val="bg1"/>
                </a:solidFill>
              </a:defRPr>
            </a:lvl4pPr>
            <a:lvl5pPr algn="ctr">
              <a:defRPr sz="3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5400"/>
            <a:ext cx="2512334" cy="1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7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61175" cy="79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157472" y="141925"/>
            <a:ext cx="10365756" cy="72853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0" tIns="49765" rIns="99530" bIns="49765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0">
              <a:solidFill>
                <a:srgbClr val="FFFFFF"/>
              </a:solidFill>
            </a:endParaRPr>
          </a:p>
        </p:txBody>
      </p:sp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16" y="1284311"/>
            <a:ext cx="445029" cy="6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16" y="5941472"/>
            <a:ext cx="445029" cy="6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1790646" y="2322293"/>
            <a:ext cx="7099411" cy="2924614"/>
          </a:xfrm>
        </p:spPr>
        <p:txBody>
          <a:bodyPr>
            <a:noAutofit/>
          </a:bodyPr>
          <a:lstStyle>
            <a:lvl1pPr algn="ctr">
              <a:defRPr sz="3900" b="1">
                <a:solidFill>
                  <a:schemeClr val="bg1"/>
                </a:solidFill>
              </a:defRPr>
            </a:lvl1pPr>
            <a:lvl2pPr algn="ctr">
              <a:defRPr sz="3900" b="1">
                <a:solidFill>
                  <a:schemeClr val="bg1"/>
                </a:solidFill>
              </a:defRPr>
            </a:lvl2pPr>
            <a:lvl3pPr algn="ctr">
              <a:defRPr sz="3900" b="1">
                <a:solidFill>
                  <a:schemeClr val="bg1"/>
                </a:solidFill>
              </a:defRPr>
            </a:lvl3pPr>
            <a:lvl4pPr algn="ctr">
              <a:defRPr sz="3900" b="1">
                <a:solidFill>
                  <a:schemeClr val="bg1"/>
                </a:solidFill>
              </a:defRPr>
            </a:lvl4pPr>
            <a:lvl5pPr algn="ctr">
              <a:defRPr sz="3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5400"/>
            <a:ext cx="2512334" cy="1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77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61175" cy="79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157472" y="141925"/>
            <a:ext cx="10365756" cy="7285355"/>
          </a:xfrm>
          <a:prstGeom prst="rect">
            <a:avLst/>
          </a:prstGeom>
          <a:solidFill>
            <a:srgbClr val="01A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0" tIns="49765" rIns="99530" bIns="49765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0">
              <a:solidFill>
                <a:srgbClr val="FFFFFF"/>
              </a:solidFill>
            </a:endParaRPr>
          </a:p>
        </p:txBody>
      </p:sp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16" y="1284311"/>
            <a:ext cx="445029" cy="6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16" y="5941472"/>
            <a:ext cx="445029" cy="6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1790646" y="2322293"/>
            <a:ext cx="7099411" cy="2924614"/>
          </a:xfrm>
        </p:spPr>
        <p:txBody>
          <a:bodyPr>
            <a:noAutofit/>
          </a:bodyPr>
          <a:lstStyle>
            <a:lvl1pPr algn="ctr">
              <a:defRPr sz="3900" b="1">
                <a:solidFill>
                  <a:schemeClr val="bg1"/>
                </a:solidFill>
              </a:defRPr>
            </a:lvl1pPr>
            <a:lvl2pPr algn="ctr">
              <a:defRPr sz="3900" b="1">
                <a:solidFill>
                  <a:schemeClr val="bg1"/>
                </a:solidFill>
              </a:defRPr>
            </a:lvl2pPr>
            <a:lvl3pPr algn="ctr">
              <a:defRPr sz="3900" b="1">
                <a:solidFill>
                  <a:schemeClr val="bg1"/>
                </a:solidFill>
              </a:defRPr>
            </a:lvl3pPr>
            <a:lvl4pPr algn="ctr">
              <a:defRPr sz="3900" b="1">
                <a:solidFill>
                  <a:schemeClr val="bg1"/>
                </a:solidFill>
              </a:defRPr>
            </a:lvl4pPr>
            <a:lvl5pPr algn="ctr">
              <a:defRPr sz="3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5400"/>
            <a:ext cx="2512334" cy="1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59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61175" cy="79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157472" y="141925"/>
            <a:ext cx="10365756" cy="72853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0" tIns="49765" rIns="99530" bIns="49765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0">
              <a:solidFill>
                <a:srgbClr val="FFFFFF"/>
              </a:solidFill>
            </a:endParaRPr>
          </a:p>
        </p:txBody>
      </p:sp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16" y="1284311"/>
            <a:ext cx="445029" cy="6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16" y="5941472"/>
            <a:ext cx="445029" cy="6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1790646" y="2322293"/>
            <a:ext cx="7099411" cy="2924614"/>
          </a:xfrm>
        </p:spPr>
        <p:txBody>
          <a:bodyPr>
            <a:noAutofit/>
          </a:bodyPr>
          <a:lstStyle>
            <a:lvl1pPr algn="ctr">
              <a:defRPr sz="3900" b="1">
                <a:solidFill>
                  <a:schemeClr val="bg1"/>
                </a:solidFill>
              </a:defRPr>
            </a:lvl1pPr>
            <a:lvl2pPr algn="ctr">
              <a:defRPr sz="3900" b="1">
                <a:solidFill>
                  <a:schemeClr val="bg1"/>
                </a:solidFill>
              </a:defRPr>
            </a:lvl2pPr>
            <a:lvl3pPr algn="ctr">
              <a:defRPr sz="3900" b="1">
                <a:solidFill>
                  <a:schemeClr val="bg1"/>
                </a:solidFill>
              </a:defRPr>
            </a:lvl3pPr>
            <a:lvl4pPr algn="ctr">
              <a:defRPr sz="3900" b="1">
                <a:solidFill>
                  <a:schemeClr val="bg1"/>
                </a:solidFill>
              </a:defRPr>
            </a:lvl4pPr>
            <a:lvl5pPr algn="ctr">
              <a:defRPr sz="3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5400"/>
            <a:ext cx="2512334" cy="1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5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61175" cy="79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157472" y="141925"/>
            <a:ext cx="10365756" cy="7285355"/>
          </a:xfrm>
          <a:prstGeom prst="rect">
            <a:avLst/>
          </a:prstGeom>
          <a:solidFill>
            <a:srgbClr val="3C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0" tIns="49765" rIns="99530" bIns="49765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0">
              <a:solidFill>
                <a:srgbClr val="FFFFFF"/>
              </a:solidFill>
            </a:endParaRPr>
          </a:p>
        </p:txBody>
      </p:sp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16" y="1284311"/>
            <a:ext cx="445029" cy="6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16" y="5941472"/>
            <a:ext cx="445029" cy="68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1790646" y="2322293"/>
            <a:ext cx="7099411" cy="2924614"/>
          </a:xfrm>
        </p:spPr>
        <p:txBody>
          <a:bodyPr>
            <a:noAutofit/>
          </a:bodyPr>
          <a:lstStyle>
            <a:lvl1pPr algn="ctr">
              <a:defRPr sz="3900" b="1">
                <a:solidFill>
                  <a:schemeClr val="bg1"/>
                </a:solidFill>
              </a:defRPr>
            </a:lvl1pPr>
            <a:lvl2pPr algn="ctr">
              <a:defRPr sz="3900" b="1">
                <a:solidFill>
                  <a:schemeClr val="bg1"/>
                </a:solidFill>
              </a:defRPr>
            </a:lvl2pPr>
            <a:lvl3pPr algn="ctr">
              <a:defRPr sz="3900" b="1">
                <a:solidFill>
                  <a:schemeClr val="bg1"/>
                </a:solidFill>
              </a:defRPr>
            </a:lvl3pPr>
            <a:lvl4pPr algn="ctr">
              <a:defRPr sz="3900" b="1">
                <a:solidFill>
                  <a:schemeClr val="bg1"/>
                </a:solidFill>
              </a:defRPr>
            </a:lvl4pPr>
            <a:lvl5pPr algn="ctr">
              <a:defRPr sz="3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5400"/>
            <a:ext cx="2512334" cy="1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rcalla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61175" cy="793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avec coin diagonal arrondi 19"/>
          <p:cNvSpPr/>
          <p:nvPr userDrawn="1"/>
        </p:nvSpPr>
        <p:spPr>
          <a:xfrm>
            <a:off x="140357" y="150683"/>
            <a:ext cx="10399989" cy="7267834"/>
          </a:xfrm>
          <a:prstGeom prst="round2DiagRect">
            <a:avLst>
              <a:gd name="adj1" fmla="val 0"/>
              <a:gd name="adj2" fmla="val 3472"/>
            </a:avLst>
          </a:prstGeom>
          <a:solidFill>
            <a:srgbClr val="005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0" tIns="49765" rIns="99530" bIns="49765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0">
              <a:solidFill>
                <a:srgbClr val="FFFFFF"/>
              </a:solidFill>
            </a:endParaRPr>
          </a:p>
        </p:txBody>
      </p:sp>
      <p:pic>
        <p:nvPicPr>
          <p:cNvPr id="4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73" y="2272513"/>
            <a:ext cx="5446472" cy="514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 userDrawn="1"/>
        </p:nvSpPr>
        <p:spPr>
          <a:xfrm>
            <a:off x="2597150" y="656679"/>
            <a:ext cx="7315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AGIR ENSEMBLE, </a:t>
            </a:r>
            <a:r>
              <a:rPr lang="fr-FR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PROTÉGER CHACUN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5400"/>
            <a:ext cx="2512334" cy="1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39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61175" cy="79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157472" y="141925"/>
            <a:ext cx="10365756" cy="7285355"/>
          </a:xfrm>
          <a:prstGeom prst="rect">
            <a:avLst/>
          </a:prstGeom>
          <a:solidFill>
            <a:srgbClr val="01A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0" tIns="49765" rIns="99530" bIns="49765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0">
              <a:solidFill>
                <a:srgbClr val="FFFFFF"/>
              </a:solidFill>
            </a:endParaRPr>
          </a:p>
        </p:txBody>
      </p:sp>
      <p:pic>
        <p:nvPicPr>
          <p:cNvPr id="5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80" y="926877"/>
            <a:ext cx="1578142" cy="6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51280" y="6030832"/>
            <a:ext cx="1578142" cy="60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1790646" y="2322293"/>
            <a:ext cx="7099411" cy="2924614"/>
          </a:xfrm>
        </p:spPr>
        <p:txBody>
          <a:bodyPr>
            <a:noAutofit/>
          </a:bodyPr>
          <a:lstStyle>
            <a:lvl1pPr algn="ctr">
              <a:defRPr sz="3900" b="1">
                <a:solidFill>
                  <a:schemeClr val="bg1"/>
                </a:solidFill>
              </a:defRPr>
            </a:lvl1pPr>
            <a:lvl2pPr algn="ctr">
              <a:defRPr sz="3900" b="1">
                <a:solidFill>
                  <a:schemeClr val="bg1"/>
                </a:solidFill>
              </a:defRPr>
            </a:lvl2pPr>
            <a:lvl3pPr algn="ctr">
              <a:defRPr sz="3900" b="1">
                <a:solidFill>
                  <a:schemeClr val="bg1"/>
                </a:solidFill>
              </a:defRPr>
            </a:lvl3pPr>
            <a:lvl4pPr algn="ctr">
              <a:defRPr sz="3900" b="1">
                <a:solidFill>
                  <a:schemeClr val="bg1"/>
                </a:solidFill>
              </a:defRPr>
            </a:lvl4pPr>
            <a:lvl5pPr algn="ctr">
              <a:defRPr sz="3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5400"/>
            <a:ext cx="2512334" cy="1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1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61175" cy="79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157472" y="141925"/>
            <a:ext cx="10365756" cy="7285355"/>
          </a:xfrm>
          <a:prstGeom prst="rect">
            <a:avLst/>
          </a:prstGeom>
          <a:solidFill>
            <a:srgbClr val="3C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0" tIns="49765" rIns="99530" bIns="49765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0">
              <a:solidFill>
                <a:srgbClr val="FFFFFF"/>
              </a:solidFill>
            </a:endParaRPr>
          </a:p>
        </p:txBody>
      </p:sp>
      <p:pic>
        <p:nvPicPr>
          <p:cNvPr id="5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80" y="926877"/>
            <a:ext cx="1578142" cy="6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51280" y="6030832"/>
            <a:ext cx="1578142" cy="60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1790646" y="2322293"/>
            <a:ext cx="7099411" cy="2924614"/>
          </a:xfrm>
        </p:spPr>
        <p:txBody>
          <a:bodyPr>
            <a:noAutofit/>
          </a:bodyPr>
          <a:lstStyle>
            <a:lvl1pPr algn="ctr">
              <a:defRPr sz="3900" b="1">
                <a:solidFill>
                  <a:schemeClr val="bg1"/>
                </a:solidFill>
              </a:defRPr>
            </a:lvl1pPr>
            <a:lvl2pPr algn="ctr">
              <a:defRPr sz="3900" b="1">
                <a:solidFill>
                  <a:schemeClr val="bg1"/>
                </a:solidFill>
              </a:defRPr>
            </a:lvl2pPr>
            <a:lvl3pPr algn="ctr">
              <a:defRPr sz="3900" b="1">
                <a:solidFill>
                  <a:schemeClr val="bg1"/>
                </a:solidFill>
              </a:defRPr>
            </a:lvl3pPr>
            <a:lvl4pPr algn="ctr">
              <a:defRPr sz="3900" b="1">
                <a:solidFill>
                  <a:schemeClr val="bg1"/>
                </a:solidFill>
              </a:defRPr>
            </a:lvl4pPr>
            <a:lvl5pPr algn="ctr">
              <a:defRPr sz="3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5400"/>
            <a:ext cx="2512334" cy="1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0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61175" cy="79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157472" y="141925"/>
            <a:ext cx="10365756" cy="7285355"/>
          </a:xfrm>
          <a:prstGeom prst="rect">
            <a:avLst/>
          </a:prstGeom>
          <a:solidFill>
            <a:srgbClr val="9ED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0" tIns="49765" rIns="99530" bIns="49765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0">
              <a:solidFill>
                <a:srgbClr val="FFFFFF"/>
              </a:solidFill>
            </a:endParaRPr>
          </a:p>
        </p:txBody>
      </p:sp>
      <p:pic>
        <p:nvPicPr>
          <p:cNvPr id="5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80" y="926877"/>
            <a:ext cx="1578142" cy="6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51280" y="6030832"/>
            <a:ext cx="1578142" cy="60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1790646" y="2322293"/>
            <a:ext cx="7099411" cy="2924614"/>
          </a:xfrm>
        </p:spPr>
        <p:txBody>
          <a:bodyPr>
            <a:noAutofit/>
          </a:bodyPr>
          <a:lstStyle>
            <a:lvl1pPr algn="ctr">
              <a:defRPr sz="3900" b="1">
                <a:solidFill>
                  <a:schemeClr val="bg1"/>
                </a:solidFill>
              </a:defRPr>
            </a:lvl1pPr>
            <a:lvl2pPr algn="ctr">
              <a:defRPr sz="3900" b="1">
                <a:solidFill>
                  <a:schemeClr val="bg1"/>
                </a:solidFill>
              </a:defRPr>
            </a:lvl2pPr>
            <a:lvl3pPr algn="ctr">
              <a:defRPr sz="3900" b="1">
                <a:solidFill>
                  <a:schemeClr val="bg1"/>
                </a:solidFill>
              </a:defRPr>
            </a:lvl3pPr>
            <a:lvl4pPr algn="ctr">
              <a:defRPr sz="3900" b="1">
                <a:solidFill>
                  <a:schemeClr val="bg1"/>
                </a:solidFill>
              </a:defRPr>
            </a:lvl4pPr>
            <a:lvl5pPr algn="ctr">
              <a:defRPr sz="39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5400"/>
            <a:ext cx="2512334" cy="1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144" y="-101600"/>
            <a:ext cx="12800494" cy="8305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61175" cy="79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04" y="667564"/>
            <a:ext cx="7142718" cy="675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80" y="926877"/>
            <a:ext cx="1578142" cy="6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51280" y="6030832"/>
            <a:ext cx="1578142" cy="60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19489" y="736600"/>
            <a:ext cx="6102461" cy="3505200"/>
          </a:xfrm>
        </p:spPr>
        <p:txBody>
          <a:bodyPr>
            <a:noAutofit/>
          </a:bodyPr>
          <a:lstStyle>
            <a:lvl1pPr algn="ctr">
              <a:defRPr lang="fr-FR" sz="4000" b="1" baseline="0" smtClean="0">
                <a:solidFill>
                  <a:schemeClr val="tx1"/>
                </a:solidFill>
                <a:effectLst/>
                <a:ea typeface="Calibri"/>
              </a:defRPr>
            </a:lvl1pPr>
            <a:lvl2pPr algn="ctr">
              <a:defRPr sz="3900">
                <a:solidFill>
                  <a:schemeClr val="accent1"/>
                </a:solidFill>
              </a:defRPr>
            </a:lvl2pPr>
            <a:lvl3pPr algn="ctr">
              <a:defRPr sz="3900">
                <a:solidFill>
                  <a:schemeClr val="accent1"/>
                </a:solidFill>
              </a:defRPr>
            </a:lvl3pPr>
            <a:lvl4pPr algn="ctr">
              <a:defRPr sz="3900">
                <a:solidFill>
                  <a:schemeClr val="accent1"/>
                </a:solidFill>
              </a:defRPr>
            </a:lvl4pPr>
            <a:lvl5pPr algn="ctr">
              <a:defRPr sz="3900">
                <a:solidFill>
                  <a:schemeClr val="accent1"/>
                </a:solidFill>
              </a:defRPr>
            </a:lvl5pPr>
          </a:lstStyle>
          <a:p>
            <a:pPr algn="r"/>
            <a:r>
              <a:rPr lang="fr-FR" sz="4400" b="1" dirty="0" smtClean="0">
                <a:solidFill>
                  <a:schemeClr val="bg1"/>
                </a:solidFill>
                <a:effectLst/>
                <a:latin typeface="+mn-lt"/>
                <a:ea typeface="Calibri"/>
              </a:rPr>
              <a:t>L’action </a:t>
            </a:r>
          </a:p>
          <a:p>
            <a:pPr algn="r"/>
            <a:r>
              <a:rPr lang="fr-FR" sz="4400" b="1" dirty="0" smtClean="0">
                <a:solidFill>
                  <a:schemeClr val="bg1"/>
                </a:solidFill>
                <a:effectLst/>
                <a:latin typeface="+mn-lt"/>
                <a:ea typeface="Calibri"/>
              </a:rPr>
              <a:t>des CPAM  </a:t>
            </a:r>
          </a:p>
          <a:p>
            <a:pPr algn="r"/>
            <a:r>
              <a:rPr lang="fr-FR" sz="4400" b="1" dirty="0" smtClean="0">
                <a:solidFill>
                  <a:schemeClr val="bg1"/>
                </a:solidFill>
                <a:effectLst/>
                <a:latin typeface="+mn-lt"/>
                <a:ea typeface="Calibri"/>
              </a:rPr>
              <a:t>de Nouvelle-Aquitaine  </a:t>
            </a:r>
          </a:p>
          <a:p>
            <a:pPr algn="r"/>
            <a:r>
              <a:rPr lang="fr-FR" sz="4400" b="1" dirty="0" smtClean="0">
                <a:solidFill>
                  <a:schemeClr val="bg1"/>
                </a:solidFill>
                <a:effectLst/>
                <a:latin typeface="+mn-lt"/>
                <a:ea typeface="Calibri"/>
              </a:rPr>
              <a:t>en matière </a:t>
            </a:r>
          </a:p>
          <a:p>
            <a:pPr algn="r"/>
            <a:r>
              <a:rPr lang="fr-FR" sz="4400" b="1" dirty="0" smtClean="0">
                <a:solidFill>
                  <a:schemeClr val="bg1"/>
                </a:solidFill>
                <a:effectLst/>
                <a:latin typeface="+mn-lt"/>
                <a:ea typeface="Calibri"/>
              </a:rPr>
              <a:t>d’accès aux soins </a:t>
            </a:r>
          </a:p>
          <a:p>
            <a:pPr algn="r"/>
            <a:r>
              <a:rPr lang="fr-FR" sz="4400" b="1" dirty="0" smtClean="0">
                <a:solidFill>
                  <a:schemeClr val="bg1"/>
                </a:solidFill>
                <a:effectLst/>
                <a:latin typeface="+mn-lt"/>
                <a:ea typeface="Calibri"/>
              </a:rPr>
              <a:t>jeunes 16-25 ans</a:t>
            </a:r>
            <a:endParaRPr lang="fr-FR" sz="4400" dirty="0" smtClean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5400"/>
            <a:ext cx="2512334" cy="1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uée 3"/>
          <p:cNvSpPr/>
          <p:nvPr userDrawn="1"/>
        </p:nvSpPr>
        <p:spPr>
          <a:xfrm>
            <a:off x="-3531136" y="3265970"/>
            <a:ext cx="7635674" cy="7213518"/>
          </a:xfrm>
          <a:prstGeom prst="donut">
            <a:avLst>
              <a:gd name="adj" fmla="val 29055"/>
            </a:avLst>
          </a:prstGeom>
          <a:solidFill>
            <a:schemeClr val="accent2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0" tIns="49765" rIns="99530" bIns="49765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0">
              <a:solidFill>
                <a:srgbClr val="88D1D3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612859" y="1385935"/>
            <a:ext cx="42106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150" y="2014949"/>
            <a:ext cx="6204541" cy="4802588"/>
          </a:xfrm>
        </p:spPr>
        <p:txBody>
          <a:bodyPr/>
          <a:lstStyle>
            <a:lvl2pPr marL="13823" indent="-13823">
              <a:tabLst/>
              <a:defRPr/>
            </a:lvl2pPr>
            <a:lvl3pPr marL="297206" indent="-286838">
              <a:tabLst/>
              <a:defRPr/>
            </a:lvl3pPr>
            <a:lvl4pPr marL="485553" indent="-188346">
              <a:tabLst/>
              <a:defRPr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600877" y="248803"/>
            <a:ext cx="6930473" cy="99170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BA48604F-F16E-47EA-BB91-476CE40D11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311150" y="279400"/>
            <a:ext cx="2133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61175" cy="79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5400"/>
            <a:ext cx="2512334" cy="1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5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uée 3"/>
          <p:cNvSpPr/>
          <p:nvPr userDrawn="1"/>
        </p:nvSpPr>
        <p:spPr>
          <a:xfrm>
            <a:off x="-3531136" y="3265970"/>
            <a:ext cx="7635674" cy="7213518"/>
          </a:xfrm>
          <a:prstGeom prst="donut">
            <a:avLst>
              <a:gd name="adj" fmla="val 29055"/>
            </a:avLst>
          </a:prstGeom>
          <a:solidFill>
            <a:schemeClr val="accent3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0" tIns="49765" rIns="99530" bIns="49765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0">
              <a:solidFill>
                <a:srgbClr val="88D1D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3823" indent="-13823">
              <a:tabLst/>
              <a:defRPr/>
            </a:lvl2pPr>
            <a:lvl3pPr marL="297206" indent="-286838">
              <a:tabLst/>
              <a:defRPr/>
            </a:lvl3pPr>
            <a:lvl4pPr marL="485553" indent="-188346">
              <a:tabLst/>
              <a:defRPr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6B3DDB77-5C0C-4716-AD55-4CAC6EA590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2612859" y="1385935"/>
            <a:ext cx="42106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8"/>
          <p:cNvSpPr>
            <a:spLocks noGrp="1"/>
          </p:cNvSpPr>
          <p:nvPr>
            <p:ph type="title"/>
          </p:nvPr>
        </p:nvSpPr>
        <p:spPr>
          <a:xfrm>
            <a:off x="2600877" y="248803"/>
            <a:ext cx="6930473" cy="99170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311150" y="279400"/>
            <a:ext cx="2133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61175" cy="79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5400"/>
            <a:ext cx="2512334" cy="1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5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uée 3"/>
          <p:cNvSpPr/>
          <p:nvPr userDrawn="1"/>
        </p:nvSpPr>
        <p:spPr>
          <a:xfrm>
            <a:off x="-3531136" y="3265970"/>
            <a:ext cx="7635674" cy="7213518"/>
          </a:xfrm>
          <a:prstGeom prst="donut">
            <a:avLst>
              <a:gd name="adj" fmla="val 29055"/>
            </a:avLst>
          </a:prstGeom>
          <a:solidFill>
            <a:schemeClr val="accent5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30" tIns="49765" rIns="99530" bIns="49765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000" b="0">
              <a:solidFill>
                <a:srgbClr val="88D1D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3823" indent="-13823">
              <a:tabLst/>
              <a:defRPr/>
            </a:lvl2pPr>
            <a:lvl3pPr marL="297206" indent="-286838">
              <a:tabLst/>
              <a:defRPr/>
            </a:lvl3pPr>
            <a:lvl4pPr marL="485553" indent="-188346">
              <a:tabLst/>
              <a:defRPr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/>
            </a:lvl1pPr>
          </a:lstStyle>
          <a:p>
            <a:pPr>
              <a:defRPr/>
            </a:pPr>
            <a:fld id="{8E89DD44-0002-482D-A334-2C69CDF8E8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2612859" y="1385935"/>
            <a:ext cx="42106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8"/>
          <p:cNvSpPr>
            <a:spLocks noGrp="1"/>
          </p:cNvSpPr>
          <p:nvPr>
            <p:ph type="title"/>
          </p:nvPr>
        </p:nvSpPr>
        <p:spPr>
          <a:xfrm>
            <a:off x="2600877" y="248803"/>
            <a:ext cx="6930473" cy="99170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311150" y="279400"/>
            <a:ext cx="2133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61175" cy="79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5400"/>
            <a:ext cx="2512334" cy="14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4218" y="2014949"/>
            <a:ext cx="6930473" cy="480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39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4533" y="7243304"/>
            <a:ext cx="1141672" cy="3258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03A9D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 </a:t>
            </a:r>
            <a:fld id="{B1B18C62-5BAE-4543-AC3C-292CCACA34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3014218" y="248803"/>
            <a:ext cx="6930473" cy="9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147018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791" r:id="rId2"/>
    <p:sldLayoutId id="2147483853" r:id="rId3"/>
    <p:sldLayoutId id="2147483854" r:id="rId4"/>
    <p:sldLayoutId id="2147483855" r:id="rId5"/>
    <p:sldLayoutId id="2147483856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23" r:id="rId12"/>
    <p:sldLayoutId id="2147483824" r:id="rId13"/>
    <p:sldLayoutId id="2147483825" r:id="rId14"/>
    <p:sldLayoutId id="2147483826" r:id="rId15"/>
    <p:sldLayoutId id="214748383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97708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95416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493124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990832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73281" indent="-373281" algn="l" rtl="0" eaLnBrk="0" fontAlgn="base" hangingPunct="0">
        <a:lnSpc>
          <a:spcPct val="90000"/>
        </a:lnSpc>
        <a:spcBef>
          <a:spcPts val="1089"/>
        </a:spcBef>
        <a:spcAft>
          <a:spcPct val="0"/>
        </a:spcAft>
        <a:buFont typeface="Arial" pitchFamily="34" charset="0"/>
        <a:defRPr sz="17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marL="497708" indent="-487339" algn="l" rtl="0" eaLnBrk="0" fontAlgn="base" hangingPunct="0">
        <a:lnSpc>
          <a:spcPct val="90000"/>
        </a:lnSpc>
        <a:spcBef>
          <a:spcPts val="544"/>
        </a:spcBef>
        <a:spcAft>
          <a:spcPct val="0"/>
        </a:spcAft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067998" indent="-670523" algn="l" rtl="0" eaLnBrk="0" fontAlgn="base" hangingPunct="0">
        <a:lnSpc>
          <a:spcPct val="90000"/>
        </a:lnSpc>
        <a:spcBef>
          <a:spcPts val="544"/>
        </a:spcBef>
        <a:spcAft>
          <a:spcPct val="0"/>
        </a:spcAft>
        <a:buFont typeface="AppleSymbols"/>
        <a:buChar char="⎯"/>
        <a:defRPr sz="1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449920" indent="-186640" algn="l" rtl="0" eaLnBrk="0" fontAlgn="base" hangingPunct="0">
        <a:lnSpc>
          <a:spcPct val="90000"/>
        </a:lnSpc>
        <a:spcBef>
          <a:spcPts val="544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990832" indent="-1980463" algn="l" rtl="0" eaLnBrk="0" fontAlgn="base" hangingPunct="0">
        <a:lnSpc>
          <a:spcPct val="90000"/>
        </a:lnSpc>
        <a:spcBef>
          <a:spcPts val="544"/>
        </a:spcBef>
        <a:spcAft>
          <a:spcPct val="0"/>
        </a:spcAft>
        <a:defRPr sz="9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737394" indent="-248854" algn="l" defTabSz="995416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101" indent="-248854" algn="l" defTabSz="995416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809" indent="-248854" algn="l" defTabSz="995416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517" indent="-248854" algn="l" defTabSz="995416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4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08" algn="l" defTabSz="9954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416" algn="l" defTabSz="9954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124" algn="l" defTabSz="9954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832" algn="l" defTabSz="9954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540" algn="l" defTabSz="9954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248" algn="l" defTabSz="9954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955" algn="l" defTabSz="9954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663" algn="l" defTabSz="9954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6079940" y="1651000"/>
            <a:ext cx="4426061" cy="2590799"/>
          </a:xfrm>
        </p:spPr>
        <p:txBody>
          <a:bodyPr/>
          <a:lstStyle/>
          <a:p>
            <a:pPr algn="r"/>
            <a:r>
              <a:rPr lang="fr-FR" sz="3200" dirty="0">
                <a:solidFill>
                  <a:schemeClr val="bg1"/>
                </a:solidFill>
              </a:rPr>
              <a:t>L’action des </a:t>
            </a:r>
            <a:r>
              <a:rPr lang="fr-FR" sz="3200" dirty="0" smtClean="0">
                <a:solidFill>
                  <a:schemeClr val="bg1"/>
                </a:solidFill>
              </a:rPr>
              <a:t>CPAM</a:t>
            </a:r>
          </a:p>
          <a:p>
            <a:pPr algn="r"/>
            <a:r>
              <a:rPr lang="fr-FR" sz="3200" dirty="0" smtClean="0">
                <a:solidFill>
                  <a:schemeClr val="bg1"/>
                </a:solidFill>
              </a:rPr>
              <a:t>de Nouvelle-Aquitaine  </a:t>
            </a: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en matière </a:t>
            </a:r>
            <a:r>
              <a:rPr lang="fr-FR" sz="3200" dirty="0" smtClean="0">
                <a:solidFill>
                  <a:schemeClr val="bg1"/>
                </a:solidFill>
              </a:rPr>
              <a:t>d’accès </a:t>
            </a:r>
            <a:r>
              <a:rPr lang="fr-FR" sz="3200" dirty="0">
                <a:solidFill>
                  <a:schemeClr val="bg1"/>
                </a:solidFill>
              </a:rPr>
              <a:t>aux soins </a:t>
            </a:r>
            <a:r>
              <a:rPr lang="fr-FR" sz="3200" dirty="0" smtClean="0">
                <a:solidFill>
                  <a:schemeClr val="bg1"/>
                </a:solidFill>
              </a:rPr>
              <a:t>des </a:t>
            </a:r>
            <a:r>
              <a:rPr lang="fr-FR" sz="3200" dirty="0">
                <a:solidFill>
                  <a:schemeClr val="bg1"/>
                </a:solidFill>
              </a:rPr>
              <a:t>jeunes 16-25 ans</a:t>
            </a:r>
          </a:p>
        </p:txBody>
      </p:sp>
    </p:spTree>
    <p:extLst>
      <p:ext uri="{BB962C8B-B14F-4D97-AF65-F5344CB8AC3E}">
        <p14:creationId xmlns:p14="http://schemas.microsoft.com/office/powerpoint/2010/main" val="5896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démarche PLANIR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8604F-F16E-47EA-BB91-476CE40D11E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5" name="Espace réservé du contenu 4"/>
          <p:cNvSpPr txBox="1">
            <a:spLocks noGrp="1"/>
          </p:cNvSpPr>
          <p:nvPr>
            <p:ph idx="1"/>
          </p:nvPr>
        </p:nvSpPr>
        <p:spPr>
          <a:xfrm>
            <a:off x="3740150" y="2014949"/>
            <a:ext cx="6204541" cy="1579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800" b="1" dirty="0" smtClean="0"/>
              <a:t>P</a:t>
            </a:r>
            <a:r>
              <a:rPr lang="fr-FR" sz="2800" dirty="0" smtClean="0"/>
              <a:t>lan </a:t>
            </a:r>
            <a:r>
              <a:rPr lang="fr-FR" sz="2800" b="1" dirty="0" smtClean="0"/>
              <a:t>L</a:t>
            </a:r>
            <a:r>
              <a:rPr lang="fr-FR" sz="2800" dirty="0" smtClean="0"/>
              <a:t>ocal d’</a:t>
            </a:r>
            <a:r>
              <a:rPr lang="fr-FR" sz="2800" b="1" dirty="0" smtClean="0"/>
              <a:t>A</a:t>
            </a:r>
            <a:r>
              <a:rPr lang="fr-FR" sz="2800" dirty="0" smtClean="0"/>
              <a:t>ccompagnement sur le </a:t>
            </a:r>
            <a:r>
              <a:rPr lang="fr-FR" sz="2800" b="1" dirty="0" smtClean="0"/>
              <a:t>N</a:t>
            </a:r>
            <a:r>
              <a:rPr lang="fr-FR" sz="2800" dirty="0" smtClean="0"/>
              <a:t>on recours, les </a:t>
            </a:r>
            <a:r>
              <a:rPr lang="fr-FR" sz="2800" b="1" dirty="0" smtClean="0"/>
              <a:t>I</a:t>
            </a:r>
            <a:r>
              <a:rPr lang="fr-FR" sz="2800" dirty="0" smtClean="0"/>
              <a:t>ncompréhensions et les </a:t>
            </a:r>
            <a:r>
              <a:rPr lang="fr-FR" sz="2800" b="1" dirty="0" smtClean="0"/>
              <a:t>R</a:t>
            </a:r>
            <a:r>
              <a:rPr lang="fr-FR" sz="2800" dirty="0" smtClean="0"/>
              <a:t>uptures</a:t>
            </a:r>
            <a:endParaRPr lang="fr-FR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fr-FR" dirty="0" smtClean="0">
                <a:solidFill>
                  <a:schemeClr val="bg1"/>
                </a:solidFill>
              </a:rPr>
              <a:t>Le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2950" y="3403600"/>
            <a:ext cx="701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Action </a:t>
            </a:r>
            <a:r>
              <a:rPr lang="fr-FR" sz="2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labellisée PLANIR « </a:t>
            </a:r>
            <a:r>
              <a:rPr lang="fr-FR" sz="2000" b="1" i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Parcours santé jeun</a:t>
            </a:r>
            <a:r>
              <a:rPr lang="fr-FR" sz="2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es  » </a:t>
            </a:r>
            <a:r>
              <a:rPr lang="fr-FR" sz="2000" dirty="0" smtClean="0"/>
              <a:t> </a:t>
            </a:r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3296"/>
                </a:solidFill>
              </a:rPr>
              <a:t>Offre de service complète (bilan personnalisé, couverture maladie, examen en santé…) en partenariat avec le service social </a:t>
            </a:r>
            <a:r>
              <a:rPr lang="fr-FR" sz="2000" dirty="0" err="1" smtClean="0">
                <a:solidFill>
                  <a:srgbClr val="003296"/>
                </a:solidFill>
              </a:rPr>
              <a:t>Carsat</a:t>
            </a:r>
            <a:endParaRPr lang="fr-FR" sz="2000" dirty="0" smtClean="0">
              <a:solidFill>
                <a:srgbClr val="00329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3296"/>
                </a:solidFill>
              </a:rPr>
              <a:t>Pour les jeunes de 16 à 25 ans en situation de précarité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rgbClr val="003296"/>
                </a:solidFill>
              </a:rPr>
              <a:t>insertion </a:t>
            </a:r>
            <a:r>
              <a:rPr lang="fr-FR" sz="2000" dirty="0">
                <a:solidFill>
                  <a:srgbClr val="003296"/>
                </a:solidFill>
              </a:rPr>
              <a:t>par la santé </a:t>
            </a:r>
          </a:p>
          <a:p>
            <a:pPr marL="342900" indent="-342900">
              <a:buFont typeface="Symbol"/>
              <a:buChar char="Þ"/>
            </a:pPr>
            <a:endParaRPr lang="fr-FR" sz="2000" dirty="0"/>
          </a:p>
          <a:p>
            <a:pPr marL="342900" indent="-342900">
              <a:buFont typeface="Symbol"/>
              <a:buChar char="Þ"/>
            </a:pPr>
            <a:endParaRPr lang="fr-FR" sz="2000" dirty="0"/>
          </a:p>
          <a:p>
            <a:pPr lvl="0"/>
            <a:endParaRPr lang="fr-FR" sz="18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42531" y="1972439"/>
            <a:ext cx="285941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>
                <a:solidFill>
                  <a:srgbClr val="005CA7"/>
                </a:solidFill>
              </a:rPr>
              <a:t>Nos partenaires</a:t>
            </a:r>
            <a:r>
              <a:rPr lang="fr-FR" sz="2400" dirty="0">
                <a:solidFill>
                  <a:srgbClr val="005CA7"/>
                </a:solidFill>
              </a:rPr>
              <a:t>: </a:t>
            </a:r>
            <a:endParaRPr lang="fr-FR" sz="2400" dirty="0" smtClean="0">
              <a:solidFill>
                <a:srgbClr val="005CA7"/>
              </a:solidFill>
            </a:endParaRPr>
          </a:p>
          <a:p>
            <a:pPr lvl="0"/>
            <a:r>
              <a:rPr lang="fr-FR" sz="2400" dirty="0" smtClean="0"/>
              <a:t>     </a:t>
            </a:r>
          </a:p>
          <a:p>
            <a:pPr lvl="0"/>
            <a:endParaRPr lang="fr-FR" sz="2400" dirty="0"/>
          </a:p>
          <a:p>
            <a:pPr lvl="0"/>
            <a:r>
              <a:rPr lang="fr-FR" sz="2400" dirty="0" smtClean="0"/>
              <a:t>                    </a:t>
            </a:r>
          </a:p>
          <a:p>
            <a:pPr lvl="0"/>
            <a:r>
              <a:rPr lang="fr-FR" sz="2000" dirty="0" smtClean="0"/>
              <a:t>      </a:t>
            </a:r>
            <a:r>
              <a:rPr lang="fr-FR" sz="2000" b="1" dirty="0" smtClean="0">
                <a:solidFill>
                  <a:srgbClr val="109EA8"/>
                </a:solidFill>
              </a:rPr>
              <a:t>CFA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90" y="3134285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35150" y="5927368"/>
            <a:ext cx="8229600" cy="15696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/>
              <a:t>Bilan 2018 </a:t>
            </a:r>
          </a:p>
          <a:p>
            <a:r>
              <a:rPr lang="fr-FR" sz="1800" b="1" dirty="0" smtClean="0"/>
              <a:t>14 500 jeunes reçus</a:t>
            </a:r>
          </a:p>
          <a:p>
            <a:pPr marL="741958" lvl="1" indent="-285750" defTabSz="914400">
              <a:buClr>
                <a:srgbClr val="109EA8"/>
              </a:buClr>
              <a:buFont typeface="Wingdings 3" panose="05040102010807070707" pitchFamily="18" charset="2"/>
              <a:buChar char="u"/>
            </a:pPr>
            <a:r>
              <a:rPr lang="fr-FR" sz="1800" dirty="0">
                <a:solidFill>
                  <a:schemeClr val="bg1"/>
                </a:solidFill>
              </a:rPr>
              <a:t>1/3 sans médecin traitant déclaré</a:t>
            </a:r>
          </a:p>
          <a:p>
            <a:pPr marL="741958" lvl="1" indent="-285750" defTabSz="914400">
              <a:buClr>
                <a:srgbClr val="109EA8"/>
              </a:buClr>
              <a:buFont typeface="Wingdings 3" panose="05040102010807070707" pitchFamily="18" charset="2"/>
              <a:buChar char="u"/>
            </a:pPr>
            <a:r>
              <a:rPr lang="fr-FR" sz="1800" dirty="0">
                <a:solidFill>
                  <a:schemeClr val="bg1"/>
                </a:solidFill>
              </a:rPr>
              <a:t>1 /2 sans mutuelle connue</a:t>
            </a:r>
          </a:p>
          <a:p>
            <a:pPr marL="741958" lvl="1" indent="-285750" defTabSz="914400">
              <a:buClr>
                <a:srgbClr val="109EA8"/>
              </a:buClr>
              <a:buFont typeface="Wingdings 3" panose="05040102010807070707" pitchFamily="18" charset="2"/>
              <a:buChar char="u"/>
            </a:pPr>
            <a:r>
              <a:rPr lang="fr-FR" sz="1800" dirty="0">
                <a:solidFill>
                  <a:schemeClr val="bg1"/>
                </a:solidFill>
              </a:rPr>
              <a:t>10 % ont bénéficié d’un accompagnement social par le service social </a:t>
            </a:r>
            <a:r>
              <a:rPr lang="fr-FR" sz="1800" dirty="0" err="1" smtClean="0">
                <a:solidFill>
                  <a:schemeClr val="bg1"/>
                </a:solidFill>
              </a:rPr>
              <a:t>Carsat</a:t>
            </a:r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574078"/>
            <a:ext cx="1282230" cy="33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1" y="4165601"/>
            <a:ext cx="916069" cy="80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4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400" dirty="0" smtClean="0"/>
              <a:t>Les </a:t>
            </a:r>
            <a:r>
              <a:rPr lang="fr-FR" sz="2400" dirty="0"/>
              <a:t>centres d’examens de </a:t>
            </a:r>
            <a:r>
              <a:rPr lang="fr-FR" sz="2400" dirty="0" smtClean="0"/>
              <a:t>santé (CES) : </a:t>
            </a:r>
            <a:br>
              <a:rPr lang="fr-FR" sz="2400" dirty="0" smtClean="0"/>
            </a:br>
            <a:r>
              <a:rPr lang="fr-FR" sz="2400" dirty="0" smtClean="0"/>
              <a:t>levier </a:t>
            </a:r>
            <a:r>
              <a:rPr lang="fr-FR" sz="2400" dirty="0"/>
              <a:t>majeur de notre politique de prévention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8604F-F16E-47EA-BB91-476CE40D11E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2" indent="-285750">
              <a:buClr>
                <a:srgbClr val="109EA8"/>
              </a:buClr>
              <a:buFont typeface="Wingdings 3" panose="05040102010807070707" pitchFamily="18" charset="2"/>
              <a:buChar char="u"/>
            </a:pPr>
            <a:r>
              <a:rPr lang="fr-FR" sz="2000" dirty="0" smtClean="0"/>
              <a:t>Proposer des </a:t>
            </a:r>
            <a:r>
              <a:rPr lang="fr-FR" sz="2000" dirty="0" smtClean="0">
                <a:solidFill>
                  <a:schemeClr val="tx1"/>
                </a:solidFill>
              </a:rPr>
              <a:t>actions </a:t>
            </a:r>
            <a:r>
              <a:rPr lang="fr-FR" sz="2000" dirty="0">
                <a:solidFill>
                  <a:schemeClr val="tx1"/>
                </a:solidFill>
              </a:rPr>
              <a:t>de dépistage s’appuyant sur les recommandations </a:t>
            </a:r>
            <a:r>
              <a:rPr lang="fr-FR" sz="2000" dirty="0" smtClean="0">
                <a:solidFill>
                  <a:schemeClr val="tx1"/>
                </a:solidFill>
              </a:rPr>
              <a:t>actuelles proposées</a:t>
            </a:r>
          </a:p>
          <a:p>
            <a:pPr marL="285750" lvl="2" indent="-285750">
              <a:buClr>
                <a:srgbClr val="109EA8"/>
              </a:buClr>
              <a:buFont typeface="Wingdings 3" panose="05040102010807070707" pitchFamily="18" charset="2"/>
              <a:buChar char="u"/>
            </a:pPr>
            <a:endParaRPr lang="fr-FR" sz="2000" dirty="0"/>
          </a:p>
          <a:p>
            <a:pPr marL="285750" lvl="2" indent="-285750">
              <a:buClr>
                <a:srgbClr val="109EA8"/>
              </a:buClr>
              <a:buFont typeface="Wingdings 3" panose="05040102010807070707" pitchFamily="18" charset="2"/>
              <a:buChar char="u"/>
            </a:pPr>
            <a:r>
              <a:rPr lang="fr-FR" sz="2000" dirty="0" smtClean="0">
                <a:solidFill>
                  <a:schemeClr val="tx1"/>
                </a:solidFill>
              </a:rPr>
              <a:t>Faire </a:t>
            </a:r>
            <a:r>
              <a:rPr lang="fr-FR" sz="2000" dirty="0">
                <a:solidFill>
                  <a:schemeClr val="tx1"/>
                </a:solidFill>
              </a:rPr>
              <a:t>le point sur </a:t>
            </a:r>
            <a:r>
              <a:rPr lang="fr-FR" sz="2000" dirty="0" smtClean="0">
                <a:solidFill>
                  <a:schemeClr val="tx1"/>
                </a:solidFill>
              </a:rPr>
              <a:t>la santé (</a:t>
            </a:r>
            <a:r>
              <a:rPr lang="fr-FR" sz="2000" dirty="0">
                <a:solidFill>
                  <a:schemeClr val="tx1"/>
                </a:solidFill>
              </a:rPr>
              <a:t>approche globale, médicale et éducative) 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285750" lvl="2" indent="-285750">
              <a:buClr>
                <a:srgbClr val="109EA8"/>
              </a:buClr>
              <a:buFont typeface="Wingdings 3" panose="05040102010807070707" pitchFamily="18" charset="2"/>
              <a:buChar char="u"/>
            </a:pPr>
            <a:endParaRPr lang="fr-FR" sz="2000" dirty="0"/>
          </a:p>
          <a:p>
            <a:pPr marL="285750" lvl="2" indent="-285750">
              <a:buClr>
                <a:srgbClr val="109EA8"/>
              </a:buClr>
              <a:buFont typeface="Wingdings 3" panose="05040102010807070707" pitchFamily="18" charset="2"/>
              <a:buChar char="u"/>
            </a:pPr>
            <a:r>
              <a:rPr lang="fr-FR" sz="2000" dirty="0" smtClean="0">
                <a:solidFill>
                  <a:schemeClr val="tx1"/>
                </a:solidFill>
              </a:rPr>
              <a:t>S’inscrire </a:t>
            </a:r>
            <a:r>
              <a:rPr lang="fr-FR" sz="2000" dirty="0">
                <a:solidFill>
                  <a:schemeClr val="tx1"/>
                </a:solidFill>
              </a:rPr>
              <a:t>ou se réinscrire dans un parcours de soins, coordonné par le médecin </a:t>
            </a:r>
            <a:r>
              <a:rPr lang="fr-FR" sz="2000" dirty="0" smtClean="0">
                <a:solidFill>
                  <a:schemeClr val="tx1"/>
                </a:solidFill>
              </a:rPr>
              <a:t>traitant</a:t>
            </a:r>
          </a:p>
          <a:p>
            <a:pPr marL="285750" lvl="2" indent="-285750">
              <a:buClr>
                <a:srgbClr val="109EA8"/>
              </a:buClr>
              <a:buFont typeface="Wingdings 3" panose="05040102010807070707" pitchFamily="18" charset="2"/>
              <a:buChar char="u"/>
            </a:pPr>
            <a:endParaRPr lang="fr-FR" sz="2000" dirty="0"/>
          </a:p>
          <a:p>
            <a:pPr marL="285750" lvl="2" indent="-285750">
              <a:buClr>
                <a:srgbClr val="109EA8"/>
              </a:buClr>
              <a:buFont typeface="Wingdings 3" panose="05040102010807070707" pitchFamily="18" charset="2"/>
              <a:buChar char="u"/>
            </a:pPr>
            <a:r>
              <a:rPr lang="fr-FR" sz="2000" dirty="0" smtClean="0">
                <a:solidFill>
                  <a:schemeClr val="tx1"/>
                </a:solidFill>
              </a:rPr>
              <a:t>En </a:t>
            </a:r>
            <a:r>
              <a:rPr lang="fr-FR" sz="2000" dirty="0">
                <a:solidFill>
                  <a:schemeClr val="tx1"/>
                </a:solidFill>
              </a:rPr>
              <a:t>lien avec le médecin traitant, bénéficier </a:t>
            </a:r>
            <a:r>
              <a:rPr lang="fr-FR" sz="2000" dirty="0" smtClean="0">
                <a:solidFill>
                  <a:schemeClr val="tx1"/>
                </a:solidFill>
              </a:rPr>
              <a:t>de prises </a:t>
            </a:r>
            <a:r>
              <a:rPr lang="fr-FR" sz="2000" dirty="0">
                <a:solidFill>
                  <a:schemeClr val="tx1"/>
                </a:solidFill>
              </a:rPr>
              <a:t>en charge médicales et/ou éducatives adaptées. 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Image 5" descr="logo_NA-Horizontal_Co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976" y="5857160"/>
            <a:ext cx="1383486" cy="69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264150" y="5866869"/>
            <a:ext cx="19191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Des partenariats </a:t>
            </a:r>
          </a:p>
          <a:p>
            <a:r>
              <a:rPr lang="fr-FR" b="1" dirty="0" smtClean="0"/>
              <a:t>à poursuivre :</a:t>
            </a:r>
            <a:endParaRPr lang="fr-FR" b="1" dirty="0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19" y="6662559"/>
            <a:ext cx="994568" cy="6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193" y="5878002"/>
            <a:ext cx="1106461" cy="65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5" r="24503"/>
          <a:stretch>
            <a:fillRect/>
          </a:stretch>
        </p:blipFill>
        <p:spPr bwMode="auto">
          <a:xfrm>
            <a:off x="9369424" y="6674862"/>
            <a:ext cx="742949" cy="71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550" y="1499962"/>
            <a:ext cx="3276600" cy="65248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b="1" dirty="0" smtClean="0"/>
              <a:t>Bilan 2018 </a:t>
            </a:r>
          </a:p>
          <a:p>
            <a:r>
              <a:rPr lang="fr-FR" b="1" dirty="0" smtClean="0"/>
              <a:t>7 400 </a:t>
            </a:r>
            <a:r>
              <a:rPr lang="fr-FR" b="1" dirty="0"/>
              <a:t>jeunes </a:t>
            </a:r>
            <a:r>
              <a:rPr lang="fr-FR" b="1" dirty="0" smtClean="0"/>
              <a:t>reçus</a:t>
            </a:r>
          </a:p>
          <a:p>
            <a:pPr marL="342900" indent="-342900">
              <a:buClr>
                <a:srgbClr val="109EA8"/>
              </a:buClr>
              <a:buFont typeface="Wingdings 3" panose="05040102010807070707" pitchFamily="18" charset="2"/>
              <a:buChar char="u"/>
            </a:pPr>
            <a:r>
              <a:rPr lang="fr-FR" sz="2000" dirty="0" smtClean="0">
                <a:solidFill>
                  <a:schemeClr val="bg1"/>
                </a:solidFill>
              </a:rPr>
              <a:t>2 / </a:t>
            </a:r>
            <a:r>
              <a:rPr lang="fr-FR" sz="2000" dirty="0">
                <a:solidFill>
                  <a:schemeClr val="bg1"/>
                </a:solidFill>
              </a:rPr>
              <a:t>10 n’ont pas eu recours au médecin traitant </a:t>
            </a:r>
            <a:r>
              <a:rPr lang="fr-FR" sz="2000" dirty="0" smtClean="0">
                <a:solidFill>
                  <a:schemeClr val="bg1"/>
                </a:solidFill>
              </a:rPr>
              <a:t>depuis + de 2 ans</a:t>
            </a:r>
          </a:p>
          <a:p>
            <a:pPr marL="342900" indent="-342900">
              <a:buClr>
                <a:srgbClr val="109EA8"/>
              </a:buClr>
              <a:buFont typeface="Wingdings 3" panose="05040102010807070707" pitchFamily="18" charset="2"/>
              <a:buChar char="u"/>
            </a:pPr>
            <a:endParaRPr lang="fr-FR" sz="10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rgbClr val="109EA8"/>
              </a:buClr>
              <a:buFont typeface="Wingdings 3" panose="05040102010807070707" pitchFamily="18" charset="2"/>
              <a:buChar char="u"/>
            </a:pPr>
            <a:r>
              <a:rPr lang="fr-FR" sz="2000" dirty="0" smtClean="0">
                <a:solidFill>
                  <a:schemeClr val="bg1"/>
                </a:solidFill>
              </a:rPr>
              <a:t>1 </a:t>
            </a:r>
            <a:r>
              <a:rPr lang="fr-FR" sz="2000" dirty="0">
                <a:solidFill>
                  <a:schemeClr val="bg1"/>
                </a:solidFill>
              </a:rPr>
              <a:t>jeune /3 a un excès de poids (</a:t>
            </a:r>
            <a:r>
              <a:rPr lang="fr-FR" sz="2000" dirty="0" smtClean="0">
                <a:solidFill>
                  <a:schemeClr val="bg1"/>
                </a:solidFill>
              </a:rPr>
              <a:t>IMC&gt;25)</a:t>
            </a:r>
          </a:p>
          <a:p>
            <a:pPr marL="342900" indent="-342900">
              <a:buClr>
                <a:srgbClr val="109EA8"/>
              </a:buClr>
              <a:buFont typeface="Wingdings 3" panose="05040102010807070707" pitchFamily="18" charset="2"/>
              <a:buChar char="u"/>
            </a:pPr>
            <a:endParaRPr lang="fr-FR" sz="10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rgbClr val="109EA8"/>
              </a:buClr>
              <a:buFont typeface="Wingdings 3" panose="05040102010807070707" pitchFamily="18" charset="2"/>
              <a:buChar char="u"/>
            </a:pPr>
            <a:r>
              <a:rPr lang="fr-FR" sz="2000" dirty="0" smtClean="0">
                <a:solidFill>
                  <a:schemeClr val="bg1"/>
                </a:solidFill>
              </a:rPr>
              <a:t>4 </a:t>
            </a:r>
            <a:r>
              <a:rPr lang="fr-FR" sz="2000" dirty="0">
                <a:solidFill>
                  <a:schemeClr val="bg1"/>
                </a:solidFill>
              </a:rPr>
              <a:t>jeunes /10 fument </a:t>
            </a:r>
            <a:r>
              <a:rPr lang="fr-FR" sz="2000" dirty="0" smtClean="0">
                <a:solidFill>
                  <a:schemeClr val="bg1"/>
                </a:solidFill>
              </a:rPr>
              <a:t>quotidiennement</a:t>
            </a:r>
          </a:p>
          <a:p>
            <a:pPr marL="342900" indent="-342900">
              <a:buClr>
                <a:srgbClr val="109EA8"/>
              </a:buClr>
              <a:buFont typeface="Wingdings 3" panose="05040102010807070707" pitchFamily="18" charset="2"/>
              <a:buChar char="u"/>
            </a:pPr>
            <a:endParaRPr lang="fr-FR" sz="1000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rgbClr val="109EA8"/>
              </a:buClr>
              <a:buFont typeface="Wingdings 3" panose="05040102010807070707" pitchFamily="18" charset="2"/>
              <a:buChar char="u"/>
            </a:pPr>
            <a:r>
              <a:rPr lang="fr-FR" sz="2000" dirty="0" smtClean="0">
                <a:solidFill>
                  <a:schemeClr val="bg1"/>
                </a:solidFill>
              </a:rPr>
              <a:t>1 </a:t>
            </a:r>
            <a:r>
              <a:rPr lang="fr-FR" sz="2000" dirty="0">
                <a:solidFill>
                  <a:schemeClr val="bg1"/>
                </a:solidFill>
              </a:rPr>
              <a:t>jeune fille /3 n’a pas de </a:t>
            </a:r>
            <a:r>
              <a:rPr lang="fr-FR" sz="2000" dirty="0" smtClean="0">
                <a:solidFill>
                  <a:schemeClr val="bg1"/>
                </a:solidFill>
              </a:rPr>
              <a:t>contraception</a:t>
            </a:r>
          </a:p>
          <a:p>
            <a:pPr marL="342900" indent="-342900">
              <a:buClr>
                <a:srgbClr val="109EA8"/>
              </a:buClr>
              <a:buFont typeface="Wingdings 3" panose="05040102010807070707" pitchFamily="18" charset="2"/>
              <a:buChar char="u"/>
            </a:pPr>
            <a:endParaRPr lang="fr-FR" sz="2000" dirty="0"/>
          </a:p>
          <a:p>
            <a:pPr marL="342900" indent="-342900">
              <a:buClr>
                <a:srgbClr val="109EA8"/>
              </a:buClr>
              <a:buFont typeface="Wingdings 3" panose="05040102010807070707" pitchFamily="18" charset="2"/>
              <a:buChar char="u"/>
            </a:pPr>
            <a:endParaRPr lang="fr-FR" sz="2000" dirty="0" smtClean="0"/>
          </a:p>
          <a:p>
            <a:pPr marL="342900" indent="-342900">
              <a:buClr>
                <a:srgbClr val="109EA8"/>
              </a:buClr>
              <a:buFont typeface="Wingdings 3" panose="05040102010807070707" pitchFamily="18" charset="2"/>
              <a:buChar char="u"/>
            </a:pPr>
            <a:endParaRPr lang="fr-FR" sz="2000" dirty="0"/>
          </a:p>
          <a:p>
            <a:pPr marL="342900" indent="-342900">
              <a:buClr>
                <a:srgbClr val="109EA8"/>
              </a:buClr>
              <a:buFont typeface="Wingdings 3" panose="05040102010807070707" pitchFamily="18" charset="2"/>
              <a:buChar char="u"/>
            </a:pPr>
            <a:endParaRPr lang="fr-FR" sz="2000" dirty="0" smtClean="0"/>
          </a:p>
          <a:p>
            <a:pPr marL="342900" indent="-342900">
              <a:buClr>
                <a:srgbClr val="109EA8"/>
              </a:buClr>
              <a:buFont typeface="Wingdings 3" panose="05040102010807070707" pitchFamily="18" charset="2"/>
              <a:buChar char="u"/>
            </a:pPr>
            <a:endParaRPr lang="fr-FR" sz="2000" dirty="0"/>
          </a:p>
          <a:p>
            <a:pPr marL="342900" indent="-342900">
              <a:buClr>
                <a:srgbClr val="109EA8"/>
              </a:buClr>
              <a:buFont typeface="Wingdings 3" panose="05040102010807070707" pitchFamily="18" charset="2"/>
              <a:buChar char="u"/>
            </a:pPr>
            <a:endParaRPr lang="fr-FR" sz="2000" dirty="0" smtClean="0"/>
          </a:p>
          <a:p>
            <a:pPr marL="342900" indent="-342900">
              <a:buClr>
                <a:srgbClr val="109EA8"/>
              </a:buClr>
              <a:buFont typeface="Wingdings 3" panose="05040102010807070707" pitchFamily="18" charset="2"/>
              <a:buChar char="u"/>
            </a:pPr>
            <a:endParaRPr lang="fr-FR" sz="2000" dirty="0"/>
          </a:p>
          <a:p>
            <a:pPr marL="342900" indent="-342900">
              <a:buClr>
                <a:srgbClr val="109EA8"/>
              </a:buClr>
              <a:buFont typeface="Wingdings 3" panose="05040102010807070707" pitchFamily="18" charset="2"/>
              <a:buChar char="u"/>
            </a:pPr>
            <a:endParaRPr lang="fr-FR" sz="2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5493281"/>
            <a:ext cx="1995496" cy="207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>
                <a:solidFill>
                  <a:schemeClr val="bg1"/>
                </a:solidFill>
              </a:rPr>
              <a:t>Bilan 2018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>
                <a:solidFill>
                  <a:schemeClr val="tx1"/>
                </a:solidFill>
                <a:ea typeface="Calibri"/>
              </a:rPr>
              <a:t/>
            </a:r>
            <a:br>
              <a:rPr lang="fr-FR" sz="3200" dirty="0" smtClean="0">
                <a:solidFill>
                  <a:schemeClr val="tx1"/>
                </a:solidFill>
                <a:ea typeface="Calibri"/>
              </a:rPr>
            </a:br>
            <a:r>
              <a:rPr lang="fr-FR" sz="2800" dirty="0" smtClean="0">
                <a:solidFill>
                  <a:schemeClr val="tx1"/>
                </a:solidFill>
                <a:ea typeface="Calibri"/>
              </a:rPr>
              <a:t>Les CPAM de Nouvelle-Aquitaine  pour l’accès </a:t>
            </a:r>
            <a:r>
              <a:rPr lang="fr-FR" sz="2800" dirty="0">
                <a:solidFill>
                  <a:schemeClr val="tx1"/>
                </a:solidFill>
                <a:ea typeface="Calibri"/>
              </a:rPr>
              <a:t>aux soins </a:t>
            </a:r>
            <a:r>
              <a:rPr lang="fr-FR" sz="2800" dirty="0" smtClean="0">
                <a:solidFill>
                  <a:schemeClr val="tx1"/>
                </a:solidFill>
                <a:ea typeface="Calibri"/>
              </a:rPr>
              <a:t>des 16-25 ans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48604F-F16E-47EA-BB91-476CE40D11E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30586" y="6223000"/>
            <a:ext cx="9738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16 600 jeunes ont bénéficié d’un accompagnement </a:t>
            </a:r>
          </a:p>
          <a:p>
            <a:pPr algn="ctr"/>
            <a:r>
              <a:rPr lang="fr-FR" sz="2400" b="1" dirty="0" smtClean="0"/>
              <a:t>de l’Assurance </a:t>
            </a:r>
            <a:r>
              <a:rPr lang="fr-FR" sz="2400" b="1" dirty="0"/>
              <a:t>M</a:t>
            </a:r>
            <a:r>
              <a:rPr lang="fr-FR" sz="2400" b="1" dirty="0" smtClean="0"/>
              <a:t>aladie en 2018</a:t>
            </a:r>
            <a:endParaRPr lang="fr-FR" sz="2400" b="1" dirty="0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2634883021"/>
              </p:ext>
            </p:extLst>
          </p:nvPr>
        </p:nvGraphicFramePr>
        <p:xfrm>
          <a:off x="2520950" y="1476022"/>
          <a:ext cx="7120467" cy="474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03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8"/>
  <p:tag name="ARS_RESPONSE_KEYRANGE" val="1-8"/>
  <p:tag name="ARS_PPT_DBNAME" val="9b1a890a-658e-4cb0-9703-01bbe2eb6184.mdb"/>
</p:tagLst>
</file>

<file path=ppt/theme/theme1.xml><?xml version="1.0" encoding="utf-8"?>
<a:theme xmlns:a="http://schemas.openxmlformats.org/drawingml/2006/main" name="Thème Office">
  <a:themeElements>
    <a:clrScheme name="AM — 2017">
      <a:dk1>
        <a:srgbClr val="000000"/>
      </a:dk1>
      <a:lt1>
        <a:srgbClr val="FFFFFF"/>
      </a:lt1>
      <a:dk2>
        <a:srgbClr val="03A9DA"/>
      </a:dk2>
      <a:lt2>
        <a:srgbClr val="005BA8"/>
      </a:lt2>
      <a:accent1>
        <a:srgbClr val="1E2667"/>
      </a:accent1>
      <a:accent2>
        <a:srgbClr val="5EBEBF"/>
      </a:accent2>
      <a:accent3>
        <a:srgbClr val="C580B5"/>
      </a:accent3>
      <a:accent4>
        <a:srgbClr val="EF7B6A"/>
      </a:accent4>
      <a:accent5>
        <a:srgbClr val="FED653"/>
      </a:accent5>
      <a:accent6>
        <a:srgbClr val="E13A4D"/>
      </a:accent6>
      <a:hlink>
        <a:srgbClr val="C9C7C4"/>
      </a:hlink>
      <a:folHlink>
        <a:srgbClr val="82B925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M — 2017">
    <a:dk1>
      <a:srgbClr val="000000"/>
    </a:dk1>
    <a:lt1>
      <a:srgbClr val="FFFFFF"/>
    </a:lt1>
    <a:dk2>
      <a:srgbClr val="03A9DA"/>
    </a:dk2>
    <a:lt2>
      <a:srgbClr val="005BA8"/>
    </a:lt2>
    <a:accent1>
      <a:srgbClr val="1E2667"/>
    </a:accent1>
    <a:accent2>
      <a:srgbClr val="5EBEBF"/>
    </a:accent2>
    <a:accent3>
      <a:srgbClr val="C580B5"/>
    </a:accent3>
    <a:accent4>
      <a:srgbClr val="EF7B6A"/>
    </a:accent4>
    <a:accent5>
      <a:srgbClr val="FED653"/>
    </a:accent5>
    <a:accent6>
      <a:srgbClr val="E13A4D"/>
    </a:accent6>
    <a:hlink>
      <a:srgbClr val="C9C7C4"/>
    </a:hlink>
    <a:folHlink>
      <a:srgbClr val="82B925"/>
    </a:folHlink>
  </a:clrScheme>
</a:themeOverride>
</file>

<file path=ppt/theme/themeOverride2.xml><?xml version="1.0" encoding="utf-8"?>
<a:themeOverride xmlns:a="http://schemas.openxmlformats.org/drawingml/2006/main">
  <a:clrScheme name="AM — 2017">
    <a:dk1>
      <a:srgbClr val="000000"/>
    </a:dk1>
    <a:lt1>
      <a:srgbClr val="FFFFFF"/>
    </a:lt1>
    <a:dk2>
      <a:srgbClr val="03A9DA"/>
    </a:dk2>
    <a:lt2>
      <a:srgbClr val="005BA8"/>
    </a:lt2>
    <a:accent1>
      <a:srgbClr val="1E2667"/>
    </a:accent1>
    <a:accent2>
      <a:srgbClr val="5EBEBF"/>
    </a:accent2>
    <a:accent3>
      <a:srgbClr val="C580B5"/>
    </a:accent3>
    <a:accent4>
      <a:srgbClr val="EF7B6A"/>
    </a:accent4>
    <a:accent5>
      <a:srgbClr val="FED653"/>
    </a:accent5>
    <a:accent6>
      <a:srgbClr val="E13A4D"/>
    </a:accent6>
    <a:hlink>
      <a:srgbClr val="C9C7C4"/>
    </a:hlink>
    <a:folHlink>
      <a:srgbClr val="82B92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3189</TotalTime>
  <Words>212</Words>
  <Application>Microsoft Office PowerPoint</Application>
  <PresentationFormat>Personnalisé</PresentationFormat>
  <Paragraphs>61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AppleSymbols</vt:lpstr>
      <vt:lpstr>Arial</vt:lpstr>
      <vt:lpstr>Calibri</vt:lpstr>
      <vt:lpstr>Symbol</vt:lpstr>
      <vt:lpstr>Wingdings</vt:lpstr>
      <vt:lpstr>Wingdings 3</vt:lpstr>
      <vt:lpstr>Thème Office</vt:lpstr>
      <vt:lpstr>Présentation PowerPoint</vt:lpstr>
      <vt:lpstr>La démarche PLANIR</vt:lpstr>
      <vt:lpstr>     Les centres d’examens de santé (CES) :  levier majeur de notre politique de prévention </vt:lpstr>
      <vt:lpstr> Les CPAM de Nouvelle-Aquitaine  pour l’accès aux soins des 16-25 ans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 MINUZZO</dc:creator>
  <cp:lastModifiedBy>arnaud</cp:lastModifiedBy>
  <cp:revision>311</cp:revision>
  <cp:lastPrinted>2018-05-18T14:45:39Z</cp:lastPrinted>
  <dcterms:created xsi:type="dcterms:W3CDTF">2016-03-16T16:27:44Z</dcterms:created>
  <dcterms:modified xsi:type="dcterms:W3CDTF">2019-06-18T08:49:24Z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2016-02-17T00:00:00Z</vt:filetime>
  </property>
  <property fmtid="{D5CDD505-2E9C-101B-9397-08002B2CF9AE}" pid="3" name="LastSaved">
    <vt:filetime>2016-03-16T00:00:00Z</vt:filetime>
  </property>
</Properties>
</file>