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256" r:id="rId2"/>
    <p:sldId id="257" r:id="rId3"/>
    <p:sldId id="269" r:id="rId4"/>
    <p:sldId id="273" r:id="rId5"/>
    <p:sldId id="274" r:id="rId6"/>
    <p:sldId id="275" r:id="rId7"/>
    <p:sldId id="277" r:id="rId8"/>
    <p:sldId id="279" r:id="rId9"/>
    <p:sldId id="280" r:id="rId10"/>
    <p:sldId id="283" r:id="rId11"/>
    <p:sldId id="258" r:id="rId12"/>
    <p:sldId id="265" r:id="rId13"/>
    <p:sldId id="268" r:id="rId14"/>
    <p:sldId id="267" r:id="rId15"/>
    <p:sldId id="266" r:id="rId16"/>
    <p:sldId id="263" r:id="rId17"/>
    <p:sldId id="264" r:id="rId18"/>
    <p:sldId id="270" r:id="rId19"/>
    <p:sldId id="259" r:id="rId20"/>
    <p:sldId id="281" r:id="rId21"/>
    <p:sldId id="261" r:id="rId22"/>
    <p:sldId id="262" r:id="rId23"/>
    <p:sldId id="278" r:id="rId24"/>
    <p:sldId id="276" r:id="rId25"/>
    <p:sldId id="271" r:id="rId26"/>
    <p:sldId id="272" r:id="rId27"/>
    <p:sldId id="282" r:id="rId28"/>
    <p:sldId id="285" r:id="rId29"/>
    <p:sldId id="284" r:id="rId3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éronique Brun" initials="VB" lastIdx="1" clrIdx="0">
    <p:extLst>
      <p:ext uri="{19B8F6BF-5375-455C-9EA6-DF929625EA0E}">
        <p15:presenceInfo xmlns:p15="http://schemas.microsoft.com/office/powerpoint/2012/main" userId="Véronique Bru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85273" autoAdjust="0"/>
  </p:normalViewPr>
  <p:slideViewPr>
    <p:cSldViewPr>
      <p:cViewPr varScale="1">
        <p:scale>
          <a:sx n="63" d="100"/>
          <a:sy n="63" d="100"/>
        </p:scale>
        <p:origin x="159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ADE005-87AD-43D4-9AF0-4C8EE3BE8376}" type="datetimeFigureOut">
              <a:rPr lang="fr-FR" smtClean="0"/>
              <a:pPr/>
              <a:t>18/06/2019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7599A-D567-4800-BCE8-F2BE59FA48E9}"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Par ailleurs, </a:t>
            </a:r>
            <a:r>
              <a:rPr lang="fr-FR" dirty="0" err="1" smtClean="0"/>
              <a:t>V.brun</a:t>
            </a:r>
            <a:r>
              <a:rPr lang="fr-FR" dirty="0" smtClean="0"/>
              <a:t> est aussi diplômée de l’université de Grenoble, Praticienne en psychologie positive, spécialisée dans le champ</a:t>
            </a:r>
            <a:r>
              <a:rPr lang="fr-FR" baseline="0" dirty="0" smtClean="0"/>
              <a:t> de l’éducation positive.</a:t>
            </a:r>
          </a:p>
          <a:p>
            <a:r>
              <a:rPr lang="fr-FR" baseline="0" dirty="0" smtClean="0"/>
              <a:t>Elle est impliquée dans la recherche sous la direction de Rebecca </a:t>
            </a:r>
            <a:r>
              <a:rPr lang="fr-FR" baseline="0" dirty="0" err="1" smtClean="0"/>
              <a:t>Shankland</a:t>
            </a:r>
            <a:r>
              <a:rPr lang="fr-FR" baseline="0" dirty="0" smtClean="0"/>
              <a:t>, Psychologue, chercheuse, Maître de conférence au laboratoire interuniversitaire de psychologie de Grenoble/Alpes et </a:t>
            </a:r>
            <a:r>
              <a:rPr lang="fr-FR" baseline="0" dirty="0" err="1" smtClean="0"/>
              <a:t>savoie</a:t>
            </a:r>
            <a:r>
              <a:rPr lang="fr-FR" baseline="0" dirty="0" smtClean="0"/>
              <a:t>/Chambéry</a:t>
            </a:r>
          </a:p>
          <a:p>
            <a:r>
              <a:rPr lang="fr-FR" baseline="0" dirty="0" smtClean="0"/>
              <a:t>Travail de recherche et publication collaborative avec le CRIPFE, centre de recherche interuniversitaire de la formation de Montréal  et de la profession enseignante, Sous la direction d’Emmanuel </a:t>
            </a:r>
            <a:r>
              <a:rPr lang="fr-FR" baseline="0" dirty="0" err="1" smtClean="0"/>
              <a:t>Bernet</a:t>
            </a:r>
            <a:r>
              <a:rPr lang="fr-FR" baseline="0" dirty="0" smtClean="0"/>
              <a:t>, Docteur en sciences de l’éducation, commission scolaire CRIFPE.</a:t>
            </a:r>
          </a:p>
          <a:p>
            <a:r>
              <a:rPr lang="fr-FR" baseline="0" dirty="0" smtClean="0"/>
              <a:t>Conceptrice du programme « Je suis bien </a:t>
            </a:r>
            <a:r>
              <a:rPr lang="fr-FR" baseline="0" smtClean="0"/>
              <a:t>à l’école »,</a:t>
            </a:r>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7827599A-D567-4800-BCE8-F2BE59FA48E9}" type="slidenum">
              <a:rPr lang="fr-FR" smtClean="0"/>
              <a:pPr/>
              <a:t>1</a:t>
            </a:fld>
            <a:endParaRPr lang="fr-FR"/>
          </a:p>
        </p:txBody>
      </p:sp>
    </p:spTree>
    <p:extLst>
      <p:ext uri="{BB962C8B-B14F-4D97-AF65-F5344CB8AC3E}">
        <p14:creationId xmlns:p14="http://schemas.microsoft.com/office/powerpoint/2010/main" val="3682279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Lien avec </a:t>
            </a:r>
            <a:r>
              <a:rPr lang="fr-FR" dirty="0" smtClean="0"/>
              <a:t>l’accrochage</a:t>
            </a:r>
            <a:endParaRPr lang="fr-FR" dirty="0"/>
          </a:p>
        </p:txBody>
      </p:sp>
      <p:sp>
        <p:nvSpPr>
          <p:cNvPr id="4" name="Espace réservé du numéro de diapositive 3"/>
          <p:cNvSpPr>
            <a:spLocks noGrp="1"/>
          </p:cNvSpPr>
          <p:nvPr>
            <p:ph type="sldNum" sz="quarter" idx="10"/>
          </p:nvPr>
        </p:nvSpPr>
        <p:spPr/>
        <p:txBody>
          <a:bodyPr/>
          <a:lstStyle/>
          <a:p>
            <a:fld id="{7827599A-D567-4800-BCE8-F2BE59FA48E9}" type="slidenum">
              <a:rPr lang="fr-FR" smtClean="0"/>
              <a:pPr/>
              <a:t>22</a:t>
            </a:fld>
            <a:endParaRPr lang="fr-FR"/>
          </a:p>
        </p:txBody>
      </p:sp>
    </p:spTree>
    <p:extLst>
      <p:ext uri="{BB962C8B-B14F-4D97-AF65-F5344CB8AC3E}">
        <p14:creationId xmlns:p14="http://schemas.microsoft.com/office/powerpoint/2010/main" val="45388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Des productions au service des objectifs de développement des compétences académiques</a:t>
            </a:r>
            <a:endParaRPr lang="fr-FR" dirty="0"/>
          </a:p>
        </p:txBody>
      </p:sp>
      <p:sp>
        <p:nvSpPr>
          <p:cNvPr id="4" name="Espace réservé du numéro de diapositive 3"/>
          <p:cNvSpPr>
            <a:spLocks noGrp="1"/>
          </p:cNvSpPr>
          <p:nvPr>
            <p:ph type="sldNum" sz="quarter" idx="10"/>
          </p:nvPr>
        </p:nvSpPr>
        <p:spPr/>
        <p:txBody>
          <a:bodyPr/>
          <a:lstStyle/>
          <a:p>
            <a:fld id="{7827599A-D567-4800-BCE8-F2BE59FA48E9}" type="slidenum">
              <a:rPr lang="fr-FR" smtClean="0"/>
              <a:pPr/>
              <a:t>23</a:t>
            </a:fld>
            <a:endParaRPr lang="fr-FR"/>
          </a:p>
        </p:txBody>
      </p:sp>
    </p:spTree>
    <p:extLst>
      <p:ext uri="{BB962C8B-B14F-4D97-AF65-F5344CB8AC3E}">
        <p14:creationId xmlns:p14="http://schemas.microsoft.com/office/powerpoint/2010/main" val="3301027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Créé </a:t>
            </a:r>
            <a:r>
              <a:rPr lang="fr-FR" baseline="0" dirty="0" smtClean="0"/>
              <a:t>par </a:t>
            </a:r>
            <a:r>
              <a:rPr lang="fr-FR" baseline="0" dirty="0" err="1" smtClean="0"/>
              <a:t>V.Brun</a:t>
            </a:r>
            <a:r>
              <a:rPr lang="fr-FR" baseline="0" dirty="0" smtClean="0"/>
              <a:t> en 2016 et développé à l’international par Julie </a:t>
            </a:r>
            <a:r>
              <a:rPr lang="fr-FR" baseline="0" dirty="0" err="1" smtClean="0"/>
              <a:t>Dubarle</a:t>
            </a:r>
            <a:r>
              <a:rPr lang="fr-FR" baseline="0" dirty="0" smtClean="0"/>
              <a:t>, La version cycle 1 a vu le jour en 2018 et l’écriture du cycle 3 est en cours en 2019</a:t>
            </a:r>
            <a:endParaRPr lang="fr-FR" dirty="0"/>
          </a:p>
        </p:txBody>
      </p:sp>
      <p:sp>
        <p:nvSpPr>
          <p:cNvPr id="4" name="Espace réservé du numéro de diapositive 3"/>
          <p:cNvSpPr>
            <a:spLocks noGrp="1"/>
          </p:cNvSpPr>
          <p:nvPr>
            <p:ph type="sldNum" sz="quarter" idx="10"/>
          </p:nvPr>
        </p:nvSpPr>
        <p:spPr/>
        <p:txBody>
          <a:bodyPr/>
          <a:lstStyle/>
          <a:p>
            <a:fld id="{7827599A-D567-4800-BCE8-F2BE59FA48E9}" type="slidenum">
              <a:rPr lang="fr-FR" smtClean="0"/>
              <a:pPr/>
              <a:t>24</a:t>
            </a:fld>
            <a:endParaRPr lang="fr-FR"/>
          </a:p>
        </p:txBody>
      </p:sp>
    </p:spTree>
    <p:extLst>
      <p:ext uri="{BB962C8B-B14F-4D97-AF65-F5344CB8AC3E}">
        <p14:creationId xmlns:p14="http://schemas.microsoft.com/office/powerpoint/2010/main" val="1900252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La psychologie positive: </a:t>
            </a:r>
            <a:r>
              <a:rPr lang="fr-FR" dirty="0" err="1" smtClean="0"/>
              <a:t>Shankland</a:t>
            </a:r>
            <a:r>
              <a:rPr lang="fr-FR" dirty="0" smtClean="0"/>
              <a:t> et </a:t>
            </a:r>
            <a:r>
              <a:rPr lang="fr-FR" dirty="0" err="1" smtClean="0"/>
              <a:t>Lantheaume</a:t>
            </a:r>
            <a:r>
              <a:rPr lang="fr-FR" dirty="0" smtClean="0"/>
              <a:t> aux éditions In</a:t>
            </a:r>
            <a:r>
              <a:rPr lang="fr-FR" baseline="0" dirty="0" smtClean="0"/>
              <a:t> </a:t>
            </a:r>
            <a:r>
              <a:rPr lang="fr-FR" baseline="0" dirty="0" err="1" smtClean="0"/>
              <a:t>press</a:t>
            </a:r>
            <a:endParaRPr lang="fr-FR" dirty="0"/>
          </a:p>
        </p:txBody>
      </p:sp>
      <p:sp>
        <p:nvSpPr>
          <p:cNvPr id="4" name="Espace réservé du numéro de diapositive 3"/>
          <p:cNvSpPr>
            <a:spLocks noGrp="1"/>
          </p:cNvSpPr>
          <p:nvPr>
            <p:ph type="sldNum" sz="quarter" idx="10"/>
          </p:nvPr>
        </p:nvSpPr>
        <p:spPr/>
        <p:txBody>
          <a:bodyPr/>
          <a:lstStyle/>
          <a:p>
            <a:fld id="{7827599A-D567-4800-BCE8-F2BE59FA48E9}" type="slidenum">
              <a:rPr lang="fr-FR" smtClean="0"/>
              <a:pPr/>
              <a:t>25</a:t>
            </a:fld>
            <a:endParaRPr lang="fr-FR"/>
          </a:p>
        </p:txBody>
      </p:sp>
    </p:spTree>
    <p:extLst>
      <p:ext uri="{BB962C8B-B14F-4D97-AF65-F5344CB8AC3E}">
        <p14:creationId xmlns:p14="http://schemas.microsoft.com/office/powerpoint/2010/main" val="3917945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Pour approfondir le</a:t>
            </a:r>
            <a:r>
              <a:rPr lang="fr-FR" baseline="0" dirty="0" smtClean="0"/>
              <a:t> sujet, invitation à aller découvrir le dossier extrêmement complet sur EDUSCOL, portail du ministère de l’éducation nationale</a:t>
            </a:r>
            <a:endParaRPr lang="fr-FR" dirty="0"/>
          </a:p>
        </p:txBody>
      </p:sp>
      <p:sp>
        <p:nvSpPr>
          <p:cNvPr id="4" name="Espace réservé du numéro de diapositive 3"/>
          <p:cNvSpPr>
            <a:spLocks noGrp="1"/>
          </p:cNvSpPr>
          <p:nvPr>
            <p:ph type="sldNum" sz="quarter" idx="10"/>
          </p:nvPr>
        </p:nvSpPr>
        <p:spPr/>
        <p:txBody>
          <a:bodyPr/>
          <a:lstStyle/>
          <a:p>
            <a:fld id="{7827599A-D567-4800-BCE8-F2BE59FA48E9}"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 cela va s’ajouter une démarche innovante qui porte sur la notion d’accrochage et qui va être à l’origine</a:t>
            </a:r>
            <a:r>
              <a:rPr lang="fr-FR" baseline="0" dirty="0" smtClean="0"/>
              <a:t> de la démarche innovante présentée</a:t>
            </a:r>
            <a:endParaRPr lang="fr-FR" dirty="0"/>
          </a:p>
        </p:txBody>
      </p:sp>
      <p:sp>
        <p:nvSpPr>
          <p:cNvPr id="4" name="Espace réservé du numéro de diapositive 3"/>
          <p:cNvSpPr>
            <a:spLocks noGrp="1"/>
          </p:cNvSpPr>
          <p:nvPr>
            <p:ph type="sldNum" sz="quarter" idx="10"/>
          </p:nvPr>
        </p:nvSpPr>
        <p:spPr/>
        <p:txBody>
          <a:bodyPr/>
          <a:lstStyle/>
          <a:p>
            <a:fld id="{7827599A-D567-4800-BCE8-F2BE59FA48E9}" type="slidenum">
              <a:rPr lang="fr-FR" smtClean="0"/>
              <a:pPr/>
              <a:t>4</a:t>
            </a:fld>
            <a:endParaRPr lang="fr-FR"/>
          </a:p>
        </p:txBody>
      </p:sp>
    </p:spTree>
    <p:extLst>
      <p:ext uri="{BB962C8B-B14F-4D97-AF65-F5344CB8AC3E}">
        <p14:creationId xmlns:p14="http://schemas.microsoft.com/office/powerpoint/2010/main" val="3606602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Décision</a:t>
            </a:r>
            <a:r>
              <a:rPr lang="fr-FR" baseline="0" dirty="0" smtClean="0"/>
              <a:t> politique de Madame l’Inspectrice d’académie, engagement des IEN du premier degré, formation des conseillers pédagogiques pour être porteurs de ces approches innovantes promotrices de bien-être et de développement des CPS, accompagnement CARDIE. Quatre année de programmation d’animations pédagogiques «  pratiques corporelles de bien être au service des apprentissages » pour les professeurs des écoles = 1000 personnes touchées dont quelques infirmiers et AVS également, </a:t>
            </a:r>
            <a:r>
              <a:rPr lang="fr-FR" baseline="0" dirty="0" err="1" smtClean="0"/>
              <a:t>atsem</a:t>
            </a:r>
            <a:r>
              <a:rPr lang="fr-FR" baseline="0" dirty="0" smtClean="0"/>
              <a:t> mais très rarement.</a:t>
            </a:r>
          </a:p>
          <a:p>
            <a:r>
              <a:rPr lang="fr-FR" baseline="0" dirty="0" smtClean="0"/>
              <a:t>Temps 1: Bien-être à l’école? Ça évoque quoi pour vous?</a:t>
            </a:r>
          </a:p>
          <a:p>
            <a:r>
              <a:rPr lang="fr-FR" baseline="0" dirty="0" smtClean="0"/>
              <a:t>Temps 2: Professeurs des écoles promoteurs de bien-être</a:t>
            </a:r>
          </a:p>
          <a:p>
            <a:r>
              <a:rPr lang="fr-FR" baseline="0" dirty="0" smtClean="0"/>
              <a:t>Temps 3: développement des compétences émotionnelles et gestion constructive des conflits.</a:t>
            </a:r>
          </a:p>
          <a:p>
            <a:r>
              <a:rPr lang="fr-FR" baseline="0" dirty="0" smtClean="0"/>
              <a:t>Temps 4: Tester les pratiques</a:t>
            </a:r>
          </a:p>
          <a:p>
            <a:r>
              <a:rPr lang="fr-FR" baseline="0" dirty="0" smtClean="0"/>
              <a:t>Puis retour sur le terrain de l’école et déploiement progressif avec le soutien opérationnel des conseillers.</a:t>
            </a:r>
            <a:endParaRPr lang="fr-FR" dirty="0"/>
          </a:p>
        </p:txBody>
      </p:sp>
      <p:sp>
        <p:nvSpPr>
          <p:cNvPr id="4" name="Espace réservé du numéro de diapositive 3"/>
          <p:cNvSpPr>
            <a:spLocks noGrp="1"/>
          </p:cNvSpPr>
          <p:nvPr>
            <p:ph type="sldNum" sz="quarter" idx="10"/>
          </p:nvPr>
        </p:nvSpPr>
        <p:spPr/>
        <p:txBody>
          <a:bodyPr/>
          <a:lstStyle/>
          <a:p>
            <a:fld id="{7827599A-D567-4800-BCE8-F2BE59FA48E9}" type="slidenum">
              <a:rPr lang="fr-FR" smtClean="0"/>
              <a:pPr/>
              <a:t>6</a:t>
            </a:fld>
            <a:endParaRPr lang="fr-FR"/>
          </a:p>
        </p:txBody>
      </p:sp>
    </p:spTree>
    <p:extLst>
      <p:ext uri="{BB962C8B-B14F-4D97-AF65-F5344CB8AC3E}">
        <p14:creationId xmlns:p14="http://schemas.microsoft.com/office/powerpoint/2010/main" val="246020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r>
              <a:rPr lang="fr-FR" dirty="0" smtClean="0"/>
              <a:t>Il s’agit de passer de «  pourquoi le problème » à « comment</a:t>
            </a:r>
            <a:r>
              <a:rPr lang="fr-FR" baseline="0" dirty="0" smtClean="0"/>
              <a:t> la solution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4D1FC82D-8562-F843-B84F-0F06E0C607D7}" type="slidenum">
              <a:rPr lang="fr-FR" smtClean="0"/>
              <a:t>7</a:t>
            </a:fld>
            <a:endParaRPr lang="fr-FR" dirty="0"/>
          </a:p>
        </p:txBody>
      </p:sp>
    </p:spTree>
    <p:extLst>
      <p:ext uri="{BB962C8B-B14F-4D97-AF65-F5344CB8AC3E}">
        <p14:creationId xmlns:p14="http://schemas.microsoft.com/office/powerpoint/2010/main" val="961884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endParaRPr lang="fr-FR" dirty="0" smtClean="0"/>
          </a:p>
        </p:txBody>
      </p:sp>
      <p:sp>
        <p:nvSpPr>
          <p:cNvPr id="4" name="Espace réservé du numéro de diapositive 3"/>
          <p:cNvSpPr>
            <a:spLocks noGrp="1"/>
          </p:cNvSpPr>
          <p:nvPr>
            <p:ph type="sldNum" sz="quarter" idx="10"/>
          </p:nvPr>
        </p:nvSpPr>
        <p:spPr/>
        <p:txBody>
          <a:bodyPr/>
          <a:lstStyle/>
          <a:p>
            <a:fld id="{4D1FC82D-8562-F843-B84F-0F06E0C607D7}" type="slidenum">
              <a:rPr lang="fr-FR" smtClean="0"/>
              <a:t>8</a:t>
            </a:fld>
            <a:endParaRPr lang="fr-FR" dirty="0"/>
          </a:p>
        </p:txBody>
      </p:sp>
    </p:spTree>
    <p:extLst>
      <p:ext uri="{BB962C8B-B14F-4D97-AF65-F5344CB8AC3E}">
        <p14:creationId xmlns:p14="http://schemas.microsoft.com/office/powerpoint/2010/main" val="2899626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Diapo de démonstration</a:t>
            </a:r>
            <a:r>
              <a:rPr lang="fr-FR" baseline="0" dirty="0" smtClean="0"/>
              <a:t> </a:t>
            </a:r>
            <a:r>
              <a:rPr lang="fr-FR" dirty="0" smtClean="0"/>
              <a:t>:</a:t>
            </a:r>
          </a:p>
          <a:p>
            <a:r>
              <a:rPr lang="fr-FR" dirty="0" smtClean="0"/>
              <a:t>PRÉSENTATION DE CE QU’EST L’APPROCHE CENTRÉE SOLUTIONS : </a:t>
            </a:r>
          </a:p>
          <a:p>
            <a:r>
              <a:rPr lang="fr-FR" dirty="0" smtClean="0"/>
              <a:t>Chacun est invité à identifier : ses propres qualités (</a:t>
            </a:r>
            <a:r>
              <a:rPr lang="fr-FR" b="1" dirty="0" smtClean="0"/>
              <a:t>Je</a:t>
            </a:r>
            <a:r>
              <a:rPr lang="fr-FR" b="1" baseline="0" dirty="0" smtClean="0"/>
              <a:t> suis</a:t>
            </a:r>
            <a:r>
              <a:rPr lang="fr-FR" baseline="0" dirty="0" smtClean="0"/>
              <a:t>….compréhensif), ses compétences (</a:t>
            </a:r>
            <a:r>
              <a:rPr lang="fr-FR" b="1" baseline="0" dirty="0" smtClean="0"/>
              <a:t>je suis capable </a:t>
            </a:r>
            <a:r>
              <a:rPr lang="fr-FR" baseline="0" dirty="0" smtClean="0"/>
              <a:t>de….comprendre, car j’ai acquis cela par rapport à des savoirs, des savoirs être, des savoirs faire, au contact d’autrui et de l’environnement), ses propres talents (</a:t>
            </a:r>
            <a:r>
              <a:rPr lang="fr-FR" b="1" baseline="0" dirty="0" smtClean="0"/>
              <a:t>je les possède </a:t>
            </a:r>
            <a:r>
              <a:rPr lang="fr-FR" baseline="0" dirty="0" smtClean="0"/>
              <a:t>de façon innée parfois, et remarquable, et je les développe perceptiblement pour autrui et l’environnement, ses propres forces de caractère ( </a:t>
            </a:r>
            <a:r>
              <a:rPr lang="fr-FR" b="1" baseline="0" dirty="0" smtClean="0"/>
              <a:t>j’ai ces traits de caractères, </a:t>
            </a:r>
            <a:r>
              <a:rPr lang="fr-FR" b="0" baseline="0" dirty="0" smtClean="0"/>
              <a:t>c’est ma personnalité : voir diapo suivante, en rappelant que nous avons 5 forces majeures que </a:t>
            </a:r>
            <a:r>
              <a:rPr lang="fr-FR" b="0" baseline="0" dirty="0" err="1" smtClean="0"/>
              <a:t>Seligman</a:t>
            </a:r>
            <a:r>
              <a:rPr lang="fr-FR" b="0" baseline="0" dirty="0" smtClean="0"/>
              <a:t> et Peterson nous invitent à cultiver pour les développer toutes).</a:t>
            </a:r>
            <a:endParaRPr lang="fr-FR" b="0" dirty="0" smtClean="0"/>
          </a:p>
          <a:p>
            <a:endParaRPr lang="fr-FR" b="0" dirty="0" smtClean="0"/>
          </a:p>
          <a:p>
            <a:endParaRPr lang="fr-FR" b="0" dirty="0" smtClean="0"/>
          </a:p>
        </p:txBody>
      </p:sp>
      <p:sp>
        <p:nvSpPr>
          <p:cNvPr id="4" name="Espace réservé du numéro de diapositive 3"/>
          <p:cNvSpPr>
            <a:spLocks noGrp="1"/>
          </p:cNvSpPr>
          <p:nvPr>
            <p:ph type="sldNum" sz="quarter" idx="10"/>
          </p:nvPr>
        </p:nvSpPr>
        <p:spPr/>
        <p:txBody>
          <a:bodyPr/>
          <a:lstStyle/>
          <a:p>
            <a:fld id="{4D1FC82D-8562-F843-B84F-0F06E0C607D7}" type="slidenum">
              <a:rPr lang="fr-FR" smtClean="0"/>
              <a:t>9</a:t>
            </a:fld>
            <a:endParaRPr lang="fr-FR" dirty="0"/>
          </a:p>
        </p:txBody>
      </p:sp>
    </p:spTree>
    <p:extLst>
      <p:ext uri="{BB962C8B-B14F-4D97-AF65-F5344CB8AC3E}">
        <p14:creationId xmlns:p14="http://schemas.microsoft.com/office/powerpoint/2010/main" val="2691009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827599A-D567-4800-BCE8-F2BE59FA48E9}" type="slidenum">
              <a:rPr lang="fr-FR" smtClean="0"/>
              <a:pPr/>
              <a:t>11</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47500" lnSpcReduction="20000"/>
          </a:bodyPr>
          <a:lstStyle/>
          <a:p>
            <a:r>
              <a:rPr lang="fr-FR" dirty="0" smtClean="0"/>
              <a:t>CPC </a:t>
            </a:r>
            <a:r>
              <a:rPr lang="mr-IN" dirty="0" smtClean="0"/>
              <a:t>–</a:t>
            </a:r>
            <a:r>
              <a:rPr lang="fr-FR" dirty="0" smtClean="0"/>
              <a:t> 5’</a:t>
            </a:r>
            <a:r>
              <a:rPr lang="fr-FR" baseline="0" dirty="0" smtClean="0"/>
              <a:t> </a:t>
            </a:r>
            <a:r>
              <a:rPr lang="fr-FR" dirty="0" smtClean="0"/>
              <a:t>Développer les compétences émotionnelles des enfants :</a:t>
            </a:r>
            <a:r>
              <a:rPr lang="fr-FR" baseline="0" dirty="0" smtClean="0"/>
              <a:t> </a:t>
            </a:r>
            <a:r>
              <a:rPr lang="fr-FR" dirty="0" smtClean="0"/>
              <a:t>3 minutes pour un STOP</a:t>
            </a:r>
          </a:p>
          <a:p>
            <a:endParaRPr lang="fr-FR" dirty="0" smtClean="0"/>
          </a:p>
          <a:p>
            <a:r>
              <a:rPr lang="fr-FR" dirty="0" smtClean="0"/>
              <a:t>On peut définir les émotions comme des expériences mentales qui accompagnent un changement de l’état du corps. </a:t>
            </a:r>
            <a:r>
              <a:rPr lang="fr-FR" dirty="0" err="1" smtClean="0"/>
              <a:t>Ilona</a:t>
            </a:r>
            <a:r>
              <a:rPr lang="fr-FR" dirty="0" smtClean="0"/>
              <a:t> </a:t>
            </a:r>
            <a:r>
              <a:rPr lang="fr-FR" dirty="0" err="1" smtClean="0"/>
              <a:t>Boniwell</a:t>
            </a:r>
            <a:r>
              <a:rPr lang="fr-FR" dirty="0" smtClean="0"/>
              <a:t>, spécialiste de la psychologie positive, décrit les émotions comme des expériences subjectives et personnelles, fugaces (limitées dans le temps), déclenchées par un événement particulier, qui vont induire une réaction dans notre corps s’accompagnant généralement d’expressions particulières au niveau du visage et de la posture et qui vont être à l’origine d’une réponse. Ce triptyque événement/ émotion/réponse a pour objectif notre survie et, de manière plus générale, vise à maintenir l’équilibre de notre corps, de notre intégrité (physique et émotionnelle).</a:t>
            </a:r>
          </a:p>
          <a:p>
            <a:r>
              <a:rPr lang="fr-FR" dirty="0" smtClean="0"/>
              <a:t>La mécanique des émotions est un système très élaboré dont la maturation ne sera totale que vers 20 ans. Avant cet âge, seule l’amygdale (partie du cerveau qui correspond au centre de la peur) est mature. Or les réactions de l’amygdale sont celles de la survie. Face à une situation perçue comme une menace, l’information est traitée de manière ultra rapide et non consciente par le cerveau de l’enfant. Ce mécanisme conduit à des réactions de survie : </a:t>
            </a:r>
            <a:r>
              <a:rPr lang="fr-FR" b="1" dirty="0" smtClean="0"/>
              <a:t>fuite, attaque ou prostration. </a:t>
            </a:r>
            <a:r>
              <a:rPr lang="fr-FR" dirty="0" smtClean="0"/>
              <a:t>Ce n’est que progressivement que les structures de régulation dans le cortex cérébral (qui permettent d’agir de manière pus raisonnée et de se calmer) vont se développer et jouer pleinement leur rôle. Ainsi, après la stimulation de l’amygdale, l’information pourra être traitée par les structures supérieures du cerveau qui, arrivées à maturité et/ou entraînées à la régulation émotionnelle, sont en capacité d’analyser s’il y a véritablement un danger et d’adapter une réponse pertinente en fonction du message véhiculé par les émotions.</a:t>
            </a:r>
          </a:p>
          <a:p>
            <a:r>
              <a:rPr lang="fr-FR" dirty="0" smtClean="0"/>
              <a:t>En lien avec ces informations, je vous propose un outil d’intelligence émotionnelle pour aider les enfants à développer leur connaissance et leur utilisation des émotions. Cet outil invite les enfants à gagner en présence à eux-mêmes quand ils se sentent sur le point de déborder émotionnellement. Il s’agit de prendre 3 minutes pour effectuer un STOP. On pourra présenter l’affiche aux enfants en leur expliquant les 4 étapes puis l’afficher de manière visible et accessible (en classe ou à la maison) afin que les enfants y aient recours quand ils sentent le besoin d’entrer en eux, d’être en lien avec ce qui se passe à l’intérieur et d’aller au contact de leurs émotions.</a:t>
            </a:r>
          </a:p>
          <a:p>
            <a:r>
              <a:rPr lang="fr-FR" dirty="0" smtClean="0"/>
              <a:t>Cet outil permet aux enfants de s’approprier un espace pour vivre de manière authentique et apaisée leurs émotions. </a:t>
            </a:r>
          </a:p>
          <a:p>
            <a:endParaRPr lang="fr-FR" dirty="0" smtClean="0"/>
          </a:p>
          <a:p>
            <a:r>
              <a:rPr lang="fr-FR" dirty="0" smtClean="0"/>
              <a:t>Voici les étapes :</a:t>
            </a:r>
          </a:p>
          <a:p>
            <a:r>
              <a:rPr lang="fr-FR" dirty="0" smtClean="0"/>
              <a:t>1.STOP</a:t>
            </a:r>
          </a:p>
          <a:p>
            <a:r>
              <a:rPr lang="fr-FR" dirty="0" smtClean="0"/>
              <a:t>Cette étape nécessite que les enfants remarquent qu’il se passe quelque chose en eux et qu’ils sont le point d’exploser (de colère par exemple) ou d’imploser (de tristesse, de peur). Une fois qu’ils se sont dit « Oh, il se passe quelque chose », ils peuvent venir poser leur main sur l’empreinte de l’affiche et faire une pause.</a:t>
            </a:r>
          </a:p>
          <a:p>
            <a:endParaRPr lang="fr-FR" dirty="0" smtClean="0"/>
          </a:p>
          <a:p>
            <a:r>
              <a:rPr lang="fr-FR" dirty="0" smtClean="0"/>
              <a:t>2.TEMPS CALME</a:t>
            </a:r>
          </a:p>
          <a:p>
            <a:r>
              <a:rPr lang="fr-FR" dirty="0" smtClean="0"/>
              <a:t>Cette deuxième étape consiste à retrouver le calme en se concentrant sur la respiration : sentir l’air frais entrer dans les narines, descendre dans la gorge, gonfler le ventre, puis sentir le ventre se dégonfler et l’air plus chaud sortir des narines. Les enfants peuvent mettre leurs mains sur leur ventre pour les sentir se soulever et se baisser en même temps que l’inspiration et l’expiration.</a:t>
            </a:r>
          </a:p>
          <a:p>
            <a:r>
              <a:rPr lang="fr-FR" dirty="0" smtClean="0"/>
              <a:t>Ils peuvent rester ici tant qu’ils en ont besoin (3 cycles de respiration minimum).</a:t>
            </a:r>
          </a:p>
          <a:p>
            <a:endParaRPr lang="fr-FR" dirty="0" smtClean="0"/>
          </a:p>
          <a:p>
            <a:r>
              <a:rPr lang="fr-FR" dirty="0" smtClean="0"/>
              <a:t>3.OBSERVATION</a:t>
            </a:r>
          </a:p>
          <a:p>
            <a:r>
              <a:rPr lang="fr-FR" dirty="0" smtClean="0"/>
              <a:t>Il s’agit de comprendre comment l’émotion se traduit et pourquoi elle est là.</a:t>
            </a:r>
          </a:p>
          <a:p>
            <a:r>
              <a:rPr lang="fr-FR" dirty="0" smtClean="0"/>
              <a:t>    Comment ça fait dans le corps ? Où est-ce que ça se passe ? Quelles sont les sensations, les choses différentes dans la mâchoire, dans les muscles, dans les poings, dans le ventre, dans le </a:t>
            </a:r>
            <a:r>
              <a:rPr lang="fr-FR" dirty="0" err="1" smtClean="0"/>
              <a:t>coeur</a:t>
            </a:r>
            <a:r>
              <a:rPr lang="fr-FR" dirty="0" smtClean="0"/>
              <a:t> ? Est-ce agréable ou désagréable ?</a:t>
            </a:r>
          </a:p>
          <a:p>
            <a:r>
              <a:rPr lang="fr-FR" dirty="0" smtClean="0"/>
              <a:t>    A quoi les enfants pensent-ils ? Qu’est-ce qu’ils se disent ? Quel a été le déclencheur de l’émotion, sa cause ? Qu’est-ce qu’ils se sont dit après ?</a:t>
            </a:r>
          </a:p>
          <a:p>
            <a:r>
              <a:rPr lang="fr-FR" dirty="0" smtClean="0"/>
              <a:t>    Quelles sont les émotions précises éprouvées ? Quelle est leur intensité ?</a:t>
            </a:r>
          </a:p>
          <a:p>
            <a:r>
              <a:rPr lang="fr-FR" dirty="0" smtClean="0"/>
              <a:t>    Qu’est-ce qu’ils ont envie de faire ?</a:t>
            </a:r>
          </a:p>
          <a:p>
            <a:r>
              <a:rPr lang="fr-FR" dirty="0" smtClean="0"/>
              <a:t>    De quoi ont-ils besoin ? Qu’est-ce qu’ils ont envie de demander ?</a:t>
            </a:r>
          </a:p>
          <a:p>
            <a:endParaRPr lang="fr-FR" dirty="0" smtClean="0"/>
          </a:p>
          <a:p>
            <a:r>
              <a:rPr lang="fr-FR" dirty="0" smtClean="0"/>
              <a:t>4.PRESENCE</a:t>
            </a:r>
          </a:p>
          <a:p>
            <a:r>
              <a:rPr lang="fr-FR" dirty="0" smtClean="0"/>
              <a:t>Cette quatrième étape est celle de l’accueil de l’émotion telle qu’elle est. Il s’agit simplement de rester en contact avec elle en se disant « Oui, c’est vrai, je ressens… et j’aurais besoin de…. Je suis vraiment… et c’est difficile. J’ai envie de…. ».</a:t>
            </a:r>
          </a:p>
          <a:p>
            <a:r>
              <a:rPr lang="fr-FR" dirty="0" smtClean="0"/>
              <a:t>Avoir en tête que l’émotion est comme une vague qui se forme, monte à son pic puis finit par redescendre puis disparaître permet de de pas chercher à la maîtriser, à la nier ou encore à l’alimenter avec de nouvelles pensées parasites.</a:t>
            </a:r>
          </a:p>
          <a:p>
            <a:endParaRPr lang="fr-FR" dirty="0" smtClean="0"/>
          </a:p>
          <a:p>
            <a:r>
              <a:rPr lang="fr-FR" dirty="0" smtClean="0"/>
              <a:t>Une fois ces quatre étapes passées et ces trois minutes prises, les enfants sont en état de réfléchir et de trouver des solutions à leurs problèmes.</a:t>
            </a:r>
          </a:p>
          <a:p>
            <a:r>
              <a:rPr lang="fr-FR" dirty="0" smtClean="0"/>
              <a:t>Source : Parcours d’Education Positive et Scientifique de </a:t>
            </a:r>
            <a:r>
              <a:rPr lang="fr-FR" dirty="0" err="1" smtClean="0"/>
              <a:t>Ilona</a:t>
            </a:r>
            <a:r>
              <a:rPr lang="fr-FR" dirty="0" smtClean="0"/>
              <a:t> </a:t>
            </a:r>
            <a:r>
              <a:rPr lang="fr-FR" dirty="0" err="1" smtClean="0"/>
              <a:t>Boniwell</a:t>
            </a:r>
            <a:r>
              <a:rPr lang="fr-FR" dirty="0" smtClean="0"/>
              <a:t> et Laure Reynaud (édition Leduc S.). Disponible en médiathèque, en librairie ou sur internet.</a:t>
            </a:r>
          </a:p>
        </p:txBody>
      </p:sp>
      <p:sp>
        <p:nvSpPr>
          <p:cNvPr id="4" name="Espace réservé du numéro de diapositive 3"/>
          <p:cNvSpPr>
            <a:spLocks noGrp="1"/>
          </p:cNvSpPr>
          <p:nvPr>
            <p:ph type="sldNum" sz="quarter" idx="10"/>
          </p:nvPr>
        </p:nvSpPr>
        <p:spPr/>
        <p:txBody>
          <a:bodyPr/>
          <a:lstStyle/>
          <a:p>
            <a:fld id="{7827599A-D567-4800-BCE8-F2BE59FA48E9}" type="slidenum">
              <a:rPr lang="fr-FR" smtClean="0"/>
              <a:pPr/>
              <a:t>20</a:t>
            </a:fld>
            <a:endParaRPr lang="fr-FR"/>
          </a:p>
        </p:txBody>
      </p:sp>
    </p:spTree>
    <p:extLst>
      <p:ext uri="{BB962C8B-B14F-4D97-AF65-F5344CB8AC3E}">
        <p14:creationId xmlns:p14="http://schemas.microsoft.com/office/powerpoint/2010/main" val="2637170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6E8312D6-C054-4A74-93D2-A4076A9FF516}" type="datetimeFigureOut">
              <a:rPr lang="fr-FR" smtClean="0"/>
              <a:pPr/>
              <a:t>18/06/2019</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2ADC060A-3C20-47C1-B30D-5F875BCAFF53}"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E8312D6-C054-4A74-93D2-A4076A9FF516}" type="datetimeFigureOut">
              <a:rPr lang="fr-FR" smtClean="0"/>
              <a:pPr/>
              <a:t>18/06/2019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ADC060A-3C20-47C1-B30D-5F875BCAFF53}"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E8312D6-C054-4A74-93D2-A4076A9FF516}" type="datetimeFigureOut">
              <a:rPr lang="fr-FR" smtClean="0"/>
              <a:pPr/>
              <a:t>18/06/2019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ADC060A-3C20-47C1-B30D-5F875BCAFF53}"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E8312D6-C054-4A74-93D2-A4076A9FF516}" type="datetimeFigureOut">
              <a:rPr lang="fr-FR" smtClean="0"/>
              <a:pPr/>
              <a:t>18/06/2019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ADC060A-3C20-47C1-B30D-5F875BCAFF53}"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6E8312D6-C054-4A74-93D2-A4076A9FF516}" type="datetimeFigureOut">
              <a:rPr lang="fr-FR" smtClean="0"/>
              <a:pPr/>
              <a:t>18/06/2019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ADC060A-3C20-47C1-B30D-5F875BCAFF53}"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6E8312D6-C054-4A74-93D2-A4076A9FF516}" type="datetimeFigureOut">
              <a:rPr lang="fr-FR" smtClean="0"/>
              <a:pPr/>
              <a:t>18/06/2019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ADC060A-3C20-47C1-B30D-5F875BCAFF53}"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6E8312D6-C054-4A74-93D2-A4076A9FF516}" type="datetimeFigureOut">
              <a:rPr lang="fr-FR" smtClean="0"/>
              <a:pPr/>
              <a:t>18/06/2019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ADC060A-3C20-47C1-B30D-5F875BCAFF53}"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6E8312D6-C054-4A74-93D2-A4076A9FF516}" type="datetimeFigureOut">
              <a:rPr lang="fr-FR" smtClean="0"/>
              <a:pPr/>
              <a:t>18/06/2019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ADC060A-3C20-47C1-B30D-5F875BCAFF53}"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E8312D6-C054-4A74-93D2-A4076A9FF516}" type="datetimeFigureOut">
              <a:rPr lang="fr-FR" smtClean="0"/>
              <a:pPr/>
              <a:t>18/06/2019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ADC060A-3C20-47C1-B30D-5F875BCAFF53}"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6E8312D6-C054-4A74-93D2-A4076A9FF516}" type="datetimeFigureOut">
              <a:rPr lang="fr-FR" smtClean="0"/>
              <a:pPr/>
              <a:t>18/06/2019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ADC060A-3C20-47C1-B30D-5F875BCAFF53}"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6E8312D6-C054-4A74-93D2-A4076A9FF516}" type="datetimeFigureOut">
              <a:rPr lang="fr-FR" smtClean="0"/>
              <a:pPr/>
              <a:t>18/06/2019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2ADC060A-3C20-47C1-B30D-5F875BCAFF53}"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E8312D6-C054-4A74-93D2-A4076A9FF516}" type="datetimeFigureOut">
              <a:rPr lang="fr-FR" smtClean="0"/>
              <a:pPr/>
              <a:t>18/06/2019</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ADC060A-3C20-47C1-B30D-5F875BCAFF53}"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audio" Target="file:///C:\Users\nchabrely\Documents\2015%202016%20IA\bien%20&#234;tre%20&#224;%20l'&#233;cole\L1%20animation%20janvier%2016\01%20Piste%201.wma" TargetMode="Externa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sz="4800" dirty="0" smtClean="0">
                <a:solidFill>
                  <a:srgbClr val="7030A0"/>
                </a:solidFill>
                <a:latin typeface="Tahoma" pitchFamily="34" charset="0"/>
                <a:ea typeface="Tahoma" pitchFamily="34" charset="0"/>
                <a:cs typeface="Tahoma" pitchFamily="34" charset="0"/>
              </a:rPr>
              <a:t>Approches innovantes</a:t>
            </a:r>
            <a:r>
              <a:rPr lang="fr-FR" sz="3200" dirty="0" smtClean="0">
                <a:solidFill>
                  <a:srgbClr val="7030A0"/>
                </a:solidFill>
                <a:latin typeface="Tahoma" pitchFamily="34" charset="0"/>
                <a:ea typeface="Tahoma" pitchFamily="34" charset="0"/>
                <a:cs typeface="Tahoma" pitchFamily="34" charset="0"/>
              </a:rPr>
              <a:t> </a:t>
            </a:r>
            <a:br>
              <a:rPr lang="fr-FR" sz="3200" dirty="0" smtClean="0">
                <a:solidFill>
                  <a:srgbClr val="7030A0"/>
                </a:solidFill>
                <a:latin typeface="Tahoma" pitchFamily="34" charset="0"/>
                <a:ea typeface="Tahoma" pitchFamily="34" charset="0"/>
                <a:cs typeface="Tahoma" pitchFamily="34" charset="0"/>
              </a:rPr>
            </a:br>
            <a:r>
              <a:rPr lang="fr-FR" sz="3200" dirty="0" smtClean="0">
                <a:solidFill>
                  <a:srgbClr val="7030A0"/>
                </a:solidFill>
                <a:latin typeface="Tahoma" pitchFamily="34" charset="0"/>
                <a:ea typeface="Tahoma" pitchFamily="34" charset="0"/>
                <a:cs typeface="Tahoma" pitchFamily="34" charset="0"/>
              </a:rPr>
              <a:t>au service de l’accrochage, </a:t>
            </a:r>
            <a:br>
              <a:rPr lang="fr-FR" sz="3200" dirty="0" smtClean="0">
                <a:solidFill>
                  <a:srgbClr val="7030A0"/>
                </a:solidFill>
                <a:latin typeface="Tahoma" pitchFamily="34" charset="0"/>
                <a:ea typeface="Tahoma" pitchFamily="34" charset="0"/>
                <a:cs typeface="Tahoma" pitchFamily="34" charset="0"/>
              </a:rPr>
            </a:br>
            <a:r>
              <a:rPr lang="fr-FR" sz="3200" dirty="0" smtClean="0">
                <a:solidFill>
                  <a:srgbClr val="7030A0"/>
                </a:solidFill>
                <a:latin typeface="Tahoma" pitchFamily="34" charset="0"/>
                <a:ea typeface="Tahoma" pitchFamily="34" charset="0"/>
                <a:cs typeface="Tahoma" pitchFamily="34" charset="0"/>
              </a:rPr>
              <a:t>de la motivation et du bien-être à l’école</a:t>
            </a:r>
            <a:endParaRPr lang="fr-FR" sz="4800" dirty="0">
              <a:solidFill>
                <a:srgbClr val="7030A0"/>
              </a:solidFill>
              <a:latin typeface="Tahoma" pitchFamily="34" charset="0"/>
              <a:ea typeface="Tahoma" pitchFamily="34" charset="0"/>
              <a:cs typeface="Tahoma" pitchFamily="34" charset="0"/>
            </a:endParaRPr>
          </a:p>
        </p:txBody>
      </p:sp>
      <p:sp>
        <p:nvSpPr>
          <p:cNvPr id="3" name="Sous-titre 2"/>
          <p:cNvSpPr>
            <a:spLocks noGrp="1"/>
          </p:cNvSpPr>
          <p:nvPr>
            <p:ph type="subTitle" idx="1"/>
          </p:nvPr>
        </p:nvSpPr>
        <p:spPr>
          <a:xfrm>
            <a:off x="533400" y="3501008"/>
            <a:ext cx="7854696" cy="2376264"/>
          </a:xfrm>
        </p:spPr>
        <p:txBody>
          <a:bodyPr>
            <a:normAutofit lnSpcReduction="10000"/>
          </a:bodyPr>
          <a:lstStyle/>
          <a:p>
            <a:r>
              <a:rPr lang="fr-FR" dirty="0" smtClean="0">
                <a:latin typeface="Tahoma" pitchFamily="34" charset="0"/>
                <a:ea typeface="Tahoma" pitchFamily="34" charset="0"/>
                <a:cs typeface="Tahoma" pitchFamily="34" charset="0"/>
              </a:rPr>
              <a:t>Mercredi 19 Juin 2019</a:t>
            </a:r>
          </a:p>
          <a:p>
            <a:r>
              <a:rPr lang="fr-FR" dirty="0" smtClean="0">
                <a:latin typeface="Tahoma" pitchFamily="34" charset="0"/>
                <a:ea typeface="Tahoma" pitchFamily="34" charset="0"/>
                <a:cs typeface="Tahoma" pitchFamily="34" charset="0"/>
              </a:rPr>
              <a:t>Véronique Brun</a:t>
            </a:r>
          </a:p>
          <a:p>
            <a:r>
              <a:rPr lang="fr-FR" dirty="0" smtClean="0">
                <a:latin typeface="Tahoma" pitchFamily="34" charset="0"/>
                <a:ea typeface="Tahoma" pitchFamily="34" charset="0"/>
                <a:cs typeface="Tahoma" pitchFamily="34" charset="0"/>
              </a:rPr>
              <a:t>Infirmière Conseillère Technique Départementale</a:t>
            </a:r>
          </a:p>
          <a:p>
            <a:r>
              <a:rPr lang="fr-FR" dirty="0" smtClean="0">
                <a:latin typeface="Tahoma" pitchFamily="34" charset="0"/>
                <a:ea typeface="Tahoma" pitchFamily="34" charset="0"/>
                <a:cs typeface="Tahoma" pitchFamily="34" charset="0"/>
              </a:rPr>
              <a:t>DSDEN Haute-Vienne </a:t>
            </a:r>
          </a:p>
          <a:p>
            <a:r>
              <a:rPr lang="fr-FR" dirty="0" smtClean="0">
                <a:latin typeface="Tahoma" pitchFamily="34" charset="0"/>
                <a:ea typeface="Tahoma" pitchFamily="34" charset="0"/>
                <a:cs typeface="Tahoma" pitchFamily="34" charset="0"/>
              </a:rPr>
              <a:t>I-</a:t>
            </a:r>
            <a:r>
              <a:rPr lang="fr-FR" dirty="0" err="1" smtClean="0">
                <a:latin typeface="Tahoma" pitchFamily="34" charset="0"/>
                <a:ea typeface="Tahoma" pitchFamily="34" charset="0"/>
                <a:cs typeface="Tahoma" pitchFamily="34" charset="0"/>
              </a:rPr>
              <a:t>novae</a:t>
            </a:r>
            <a:r>
              <a:rPr lang="fr-FR" dirty="0" smtClean="0">
                <a:latin typeface="Tahoma" pitchFamily="34" charset="0"/>
                <a:ea typeface="Tahoma" pitchFamily="34" charset="0"/>
                <a:cs typeface="Tahoma" pitchFamily="34" charset="0"/>
              </a:rPr>
              <a:t> 2019 - Limoges</a:t>
            </a:r>
            <a:endParaRPr lang="fr-FR" dirty="0">
              <a:latin typeface="Tahoma" pitchFamily="34" charset="0"/>
              <a:ea typeface="Tahoma" pitchFamily="34" charset="0"/>
              <a:cs typeface="Tahoma"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9918" y="1562370"/>
            <a:ext cx="5805264" cy="4353948"/>
          </a:xfrm>
          <a:prstGeom prst="rect">
            <a:avLst/>
          </a:prstGeom>
        </p:spPr>
      </p:pic>
      <p:sp>
        <p:nvSpPr>
          <p:cNvPr id="3" name="Rectangle 2"/>
          <p:cNvSpPr/>
          <p:nvPr/>
        </p:nvSpPr>
        <p:spPr>
          <a:xfrm>
            <a:off x="5167399" y="3127685"/>
            <a:ext cx="3976601" cy="646331"/>
          </a:xfrm>
          <a:prstGeom prst="rect">
            <a:avLst/>
          </a:prstGeom>
        </p:spPr>
        <p:txBody>
          <a:bodyPr wrap="none">
            <a:spAutoFit/>
          </a:bodyPr>
          <a:lstStyle/>
          <a:p>
            <a:r>
              <a:rPr lang="fr-FR" sz="3600" b="1" dirty="0">
                <a:solidFill>
                  <a:srgbClr val="0070C0"/>
                </a:solidFill>
              </a:rPr>
              <a:t>Des outils validés</a:t>
            </a:r>
          </a:p>
        </p:txBody>
      </p:sp>
    </p:spTree>
    <p:extLst>
      <p:ext uri="{BB962C8B-B14F-4D97-AF65-F5344CB8AC3E}">
        <p14:creationId xmlns:p14="http://schemas.microsoft.com/office/powerpoint/2010/main" val="1215678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12160" y="2564904"/>
            <a:ext cx="2746648" cy="1141590"/>
          </a:xfrm>
        </p:spPr>
        <p:txBody>
          <a:bodyPr>
            <a:normAutofit/>
          </a:bodyPr>
          <a:lstStyle/>
          <a:p>
            <a:endParaRPr lang="fr-FR" sz="3600" dirty="0">
              <a:latin typeface="+mn-lt"/>
            </a:endParaRPr>
          </a:p>
        </p:txBody>
      </p:sp>
      <p:pic>
        <p:nvPicPr>
          <p:cNvPr id="1026" name="Picture 2"/>
          <p:cNvPicPr>
            <a:picLocks noGrp="1" noChangeAspect="1" noChangeArrowheads="1"/>
          </p:cNvPicPr>
          <p:nvPr>
            <p:ph idx="1"/>
          </p:nvPr>
        </p:nvPicPr>
        <p:blipFill>
          <a:blip r:embed="rId3" cstate="print"/>
          <a:srcRect/>
          <a:stretch>
            <a:fillRect/>
          </a:stretch>
        </p:blipFill>
        <p:spPr bwMode="auto">
          <a:xfrm>
            <a:off x="2643174" y="1214422"/>
            <a:ext cx="2852752" cy="47870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Relaxation : </a:t>
            </a:r>
            <a:r>
              <a:rPr lang="fr-FR" sz="5300" dirty="0" smtClean="0"/>
              <a:t>Balayer son sentiment d’inconfort</a:t>
            </a:r>
            <a:endParaRPr lang="fr-FR" sz="5300"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857224" y="2071678"/>
            <a:ext cx="6404394" cy="178595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857224" y="3714752"/>
            <a:ext cx="6789913" cy="2071702"/>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000" b="1" dirty="0" smtClean="0"/>
              <a:t>Massage </a:t>
            </a:r>
            <a:r>
              <a:rPr lang="fr-FR" sz="2000" dirty="0" smtClean="0"/>
              <a:t/>
            </a:r>
            <a:br>
              <a:rPr lang="fr-FR" sz="2000" dirty="0" smtClean="0"/>
            </a:br>
            <a:r>
              <a:rPr lang="fr-FR" sz="3600" i="1" dirty="0" smtClean="0"/>
              <a:t>Un prétexte pour découvrir et apaiser son corps par le toucher</a:t>
            </a:r>
            <a:r>
              <a:rPr lang="fr-FR" sz="2000" dirty="0" smtClean="0"/>
              <a:t/>
            </a:r>
            <a:br>
              <a:rPr lang="fr-FR" sz="2000" dirty="0" smtClean="0"/>
            </a:br>
            <a:endParaRPr lang="fr-FR" sz="2000"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857223" y="1500174"/>
            <a:ext cx="7440335" cy="3429024"/>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357166"/>
            <a:ext cx="8501122" cy="928694"/>
          </a:xfrm>
        </p:spPr>
        <p:txBody>
          <a:bodyPr>
            <a:normAutofit fontScale="90000"/>
          </a:bodyPr>
          <a:lstStyle/>
          <a:p>
            <a:r>
              <a:rPr lang="fr-FR" sz="4400" b="1" dirty="0" smtClean="0"/>
              <a:t/>
            </a:r>
            <a:br>
              <a:rPr lang="fr-FR" sz="4400" b="1" dirty="0" smtClean="0"/>
            </a:br>
            <a:r>
              <a:rPr lang="fr-FR" dirty="0" smtClean="0"/>
              <a:t/>
            </a:r>
            <a:br>
              <a:rPr lang="fr-FR" dirty="0" smtClean="0"/>
            </a:br>
            <a:r>
              <a:rPr lang="fr-FR" sz="4900" dirty="0" smtClean="0"/>
              <a:t>Gymnastique lente </a:t>
            </a:r>
            <a:r>
              <a:rPr lang="fr-FR" sz="3600" dirty="0" smtClean="0"/>
              <a:t>: la posture est souvent le reflet de ce que l’on vit intérieurement</a:t>
            </a:r>
            <a:endParaRPr lang="fr-FR" sz="3600"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1071538" y="1714488"/>
            <a:ext cx="7084325" cy="2961173"/>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b="1" dirty="0" smtClean="0"/>
              <a:t>Gymnastique non volontaire : </a:t>
            </a:r>
            <a:r>
              <a:rPr lang="fr-FR" sz="2000" dirty="0" smtClean="0"/>
              <a:t/>
            </a:r>
            <a:br>
              <a:rPr lang="fr-FR" sz="2000" dirty="0" smtClean="0"/>
            </a:br>
            <a:r>
              <a:rPr lang="fr-FR" sz="3600" i="1" dirty="0" smtClean="0"/>
              <a:t>Inviter son corps à se laisser aller</a:t>
            </a:r>
            <a:r>
              <a:rPr lang="fr-FR" sz="2000" dirty="0" smtClean="0"/>
              <a:t/>
            </a:r>
            <a:br>
              <a:rPr lang="fr-FR" sz="2000" dirty="0" smtClean="0"/>
            </a:br>
            <a:endParaRPr lang="fr-FR" sz="2000"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1142975" y="1643050"/>
            <a:ext cx="6935105" cy="321471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Concentration </a:t>
            </a:r>
            <a:r>
              <a:rPr lang="fr-FR" dirty="0" smtClean="0"/>
              <a:t/>
            </a:r>
            <a:br>
              <a:rPr lang="fr-FR" dirty="0" smtClean="0"/>
            </a:br>
            <a:r>
              <a:rPr lang="fr-FR" i="1" dirty="0" smtClean="0"/>
              <a:t>La concentration est une attention ouverte</a:t>
            </a:r>
            <a:endParaRPr lang="fr-FR"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500034" y="2428868"/>
            <a:ext cx="8007499" cy="2827823"/>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r>
              <a:rPr lang="fr-FR" dirty="0" smtClean="0"/>
              <a:t/>
            </a:r>
            <a:br>
              <a:rPr lang="fr-FR" dirty="0" smtClean="0"/>
            </a:br>
            <a:r>
              <a:rPr lang="fr-FR" dirty="0" smtClean="0"/>
              <a:t>Respiration : </a:t>
            </a:r>
            <a:r>
              <a:rPr lang="fr-FR" sz="4400" dirty="0" smtClean="0"/>
              <a:t>l’acte respiratoire est le miroir du corps</a:t>
            </a:r>
            <a:endParaRPr lang="fr-FR" sz="4400"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428596" y="1785926"/>
            <a:ext cx="7762202" cy="3494325"/>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smtClean="0"/>
              <a:t>Visualisation</a:t>
            </a:r>
            <a:r>
              <a:rPr lang="fr-FR" sz="2000" dirty="0" smtClean="0"/>
              <a:t/>
            </a:r>
            <a:br>
              <a:rPr lang="fr-FR" sz="2000" dirty="0" smtClean="0"/>
            </a:br>
            <a:r>
              <a:rPr lang="fr-FR" sz="2400" dirty="0" smtClean="0"/>
              <a:t>Voir en soi comme en rêve sur son petit écran intérieur</a:t>
            </a:r>
            <a:endParaRPr lang="fr-FR" sz="2000"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1000100" y="1857364"/>
            <a:ext cx="5695022" cy="3974651"/>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a:stretch>
            <a:fillRect/>
          </a:stretch>
        </p:blipFill>
        <p:spPr bwMode="auto">
          <a:xfrm>
            <a:off x="714348" y="714356"/>
            <a:ext cx="3210892" cy="5197564"/>
          </a:xfrm>
          <a:prstGeom prst="rect">
            <a:avLst/>
          </a:prstGeom>
          <a:noFill/>
          <a:ln w="9525">
            <a:noFill/>
            <a:miter lim="800000"/>
            <a:headEnd/>
            <a:tailEnd/>
          </a:ln>
          <a:effectLst/>
        </p:spPr>
      </p:pic>
      <p:pic>
        <p:nvPicPr>
          <p:cNvPr id="5" name="01 Piste 1.wma">
            <a:hlinkClick r:id="" action="ppaction://media"/>
          </p:cNvPr>
          <p:cNvPicPr>
            <a:picLocks noRot="1" noChangeAspect="1"/>
          </p:cNvPicPr>
          <p:nvPr>
            <a:audioFile r:link="rId1"/>
          </p:nvPr>
        </p:nvPicPr>
        <p:blipFill>
          <a:blip r:embed="rId4" cstate="print"/>
          <a:stretch>
            <a:fillRect/>
          </a:stretch>
        </p:blipFill>
        <p:spPr>
          <a:xfrm>
            <a:off x="5080922" y="3071810"/>
            <a:ext cx="982420" cy="114300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13517"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smtClean="0"/>
          </a:p>
          <a:p>
            <a:r>
              <a:rPr lang="fr-FR" dirty="0" smtClean="0"/>
              <a:t>Un sujet majeur et complexe:</a:t>
            </a:r>
          </a:p>
          <a:p>
            <a:endParaRPr lang="fr-FR" dirty="0"/>
          </a:p>
          <a:p>
            <a:endParaRPr lang="fr-FR" dirty="0" smtClean="0"/>
          </a:p>
          <a:p>
            <a:endParaRPr lang="fr-FR" dirty="0"/>
          </a:p>
          <a:p>
            <a:endParaRPr lang="fr-FR" dirty="0" smtClean="0"/>
          </a:p>
          <a:p>
            <a:r>
              <a:rPr lang="fr-FR" dirty="0" smtClean="0"/>
              <a:t>https</a:t>
            </a:r>
            <a:r>
              <a:rPr lang="fr-FR" dirty="0"/>
              <a:t>://eduscol.education.fr/cid48490/enjeux-et-objectifs-de-la-lutte-contre-le-decrochage-en-france-et-en-europe.html</a:t>
            </a:r>
          </a:p>
        </p:txBody>
      </p:sp>
      <p:sp>
        <p:nvSpPr>
          <p:cNvPr id="4" name="Titre 1"/>
          <p:cNvSpPr>
            <a:spLocks noGrp="1"/>
          </p:cNvSpPr>
          <p:nvPr>
            <p:ph type="title"/>
          </p:nvPr>
        </p:nvSpPr>
        <p:spPr>
          <a:xfrm>
            <a:off x="611560" y="784173"/>
            <a:ext cx="8229600" cy="1143000"/>
          </a:xfrm>
        </p:spPr>
        <p:txBody>
          <a:bodyPr>
            <a:normAutofit fontScale="90000"/>
          </a:bodyPr>
          <a:lstStyle/>
          <a:p>
            <a:r>
              <a:rPr lang="fr-FR" dirty="0" smtClean="0"/>
              <a:t>Décrochage: regard institutionnel</a:t>
            </a:r>
            <a:endParaRPr lang="fr-FR" dirty="0"/>
          </a:p>
        </p:txBody>
      </p:sp>
      <p:pic>
        <p:nvPicPr>
          <p:cNvPr id="5" name="Espace réservé du contenu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1901110"/>
            <a:ext cx="3024336" cy="263033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sz="quarter" idx="1"/>
          </p:nvPr>
        </p:nvPicPr>
        <p:blipFill>
          <a:blip r:embed="rId3"/>
          <a:stretch>
            <a:fillRect/>
          </a:stretch>
        </p:blipFill>
        <p:spPr>
          <a:xfrm>
            <a:off x="2051720" y="332656"/>
            <a:ext cx="3853209" cy="5795226"/>
          </a:xfrm>
          <a:prstGeom prst="rect">
            <a:avLst/>
          </a:prstGeom>
        </p:spPr>
      </p:pic>
      <p:sp>
        <p:nvSpPr>
          <p:cNvPr id="5" name="Rectangle 4"/>
          <p:cNvSpPr/>
          <p:nvPr/>
        </p:nvSpPr>
        <p:spPr>
          <a:xfrm rot="16200000">
            <a:off x="-2603000" y="3043162"/>
            <a:ext cx="7486594" cy="769441"/>
          </a:xfrm>
          <a:prstGeom prst="rect">
            <a:avLst/>
          </a:prstGeom>
          <a:noFill/>
        </p:spPr>
        <p:txBody>
          <a:bodyPr wrap="square" lIns="91440" tIns="45720" rIns="91440" bIns="45720">
            <a:spAutoFit/>
          </a:bodyPr>
          <a:lstStyle/>
          <a:p>
            <a:pPr algn="ctr"/>
            <a:r>
              <a:rPr lang="fr-FR" sz="4400" b="1" cap="none" spc="0" dirty="0" smtClean="0">
                <a:ln w="13462">
                  <a:solidFill>
                    <a:schemeClr val="bg1"/>
                  </a:solidFill>
                  <a:prstDash val="solid"/>
                </a:ln>
                <a:solidFill>
                  <a:srgbClr val="7030A0"/>
                </a:solidFill>
                <a:effectLst>
                  <a:outerShdw dist="38100" dir="2700000" algn="bl" rotWithShape="0">
                    <a:schemeClr val="accent5"/>
                  </a:outerShdw>
                </a:effectLst>
              </a:rPr>
              <a:t>3 minutes pour un STOP</a:t>
            </a:r>
            <a:endParaRPr lang="fr-FR" sz="4400" b="1" cap="none" spc="0" dirty="0">
              <a:ln w="13462">
                <a:solidFill>
                  <a:schemeClr val="bg1"/>
                </a:solidFill>
                <a:prstDash val="solid"/>
              </a:ln>
              <a:solidFill>
                <a:srgbClr val="7030A0"/>
              </a:solidFill>
              <a:effectLst>
                <a:outerShdw dist="38100" dir="2700000" algn="bl" rotWithShape="0">
                  <a:schemeClr val="accent5"/>
                </a:outerShdw>
              </a:effectLst>
            </a:endParaRPr>
          </a:p>
        </p:txBody>
      </p:sp>
    </p:spTree>
    <p:extLst>
      <p:ext uri="{BB962C8B-B14F-4D97-AF65-F5344CB8AC3E}">
        <p14:creationId xmlns:p14="http://schemas.microsoft.com/office/powerpoint/2010/main" val="11221698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latin typeface="+mn-lt"/>
              </a:rPr>
              <a:t>Pratiques de bien être</a:t>
            </a:r>
            <a:endParaRPr lang="fr-FR" dirty="0">
              <a:latin typeface="+mn-lt"/>
            </a:endParaRPr>
          </a:p>
        </p:txBody>
      </p:sp>
      <p:sp>
        <p:nvSpPr>
          <p:cNvPr id="3" name="Espace réservé du contenu 2"/>
          <p:cNvSpPr>
            <a:spLocks noGrp="1"/>
          </p:cNvSpPr>
          <p:nvPr>
            <p:ph idx="1"/>
          </p:nvPr>
        </p:nvSpPr>
        <p:spPr/>
        <p:txBody>
          <a:bodyPr>
            <a:normAutofit/>
          </a:bodyPr>
          <a:lstStyle/>
          <a:p>
            <a:pPr algn="ctr"/>
            <a:r>
              <a:rPr lang="fr-FR" sz="6000" dirty="0" smtClean="0">
                <a:solidFill>
                  <a:srgbClr val="7030A0"/>
                </a:solidFill>
              </a:rPr>
              <a:t>Où?</a:t>
            </a:r>
          </a:p>
          <a:p>
            <a:pPr algn="ctr"/>
            <a:r>
              <a:rPr lang="fr-FR" sz="6000" dirty="0" smtClean="0">
                <a:solidFill>
                  <a:srgbClr val="7030A0"/>
                </a:solidFill>
              </a:rPr>
              <a:t>Quand ?</a:t>
            </a:r>
          </a:p>
          <a:p>
            <a:pPr algn="ctr"/>
            <a:r>
              <a:rPr lang="fr-FR" sz="6000" dirty="0" smtClean="0">
                <a:solidFill>
                  <a:srgbClr val="7030A0"/>
                </a:solidFill>
              </a:rPr>
              <a:t>Pourquoi?</a:t>
            </a:r>
            <a:endParaRPr lang="fr-FR" sz="6000" dirty="0">
              <a:solidFill>
                <a:srgbClr val="7030A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sz="5400" dirty="0" smtClean="0">
                <a:solidFill>
                  <a:srgbClr val="7030A0"/>
                </a:solidFill>
              </a:rPr>
              <a:t/>
            </a:r>
            <a:br>
              <a:rPr lang="fr-FR" sz="5400" dirty="0" smtClean="0">
                <a:solidFill>
                  <a:srgbClr val="7030A0"/>
                </a:solidFill>
              </a:rPr>
            </a:br>
            <a:r>
              <a:rPr lang="fr-FR" sz="5400" dirty="0" smtClean="0">
                <a:solidFill>
                  <a:srgbClr val="7030A0"/>
                </a:solidFill>
              </a:rPr>
              <a:t/>
            </a:r>
            <a:br>
              <a:rPr lang="fr-FR" sz="5400" dirty="0" smtClean="0">
                <a:solidFill>
                  <a:srgbClr val="7030A0"/>
                </a:solidFill>
              </a:rPr>
            </a:br>
            <a:r>
              <a:rPr lang="fr-FR" sz="5400" dirty="0" smtClean="0">
                <a:solidFill>
                  <a:srgbClr val="7030A0"/>
                </a:solidFill>
              </a:rPr>
              <a:t>                  </a:t>
            </a:r>
            <a:br>
              <a:rPr lang="fr-FR" sz="5400" dirty="0" smtClean="0">
                <a:solidFill>
                  <a:srgbClr val="7030A0"/>
                </a:solidFill>
              </a:rPr>
            </a:br>
            <a:r>
              <a:rPr lang="fr-FR" sz="5400" dirty="0" smtClean="0">
                <a:solidFill>
                  <a:srgbClr val="7030A0"/>
                </a:solidFill>
              </a:rPr>
              <a:t/>
            </a:r>
            <a:br>
              <a:rPr lang="fr-FR" sz="5400" dirty="0" smtClean="0">
                <a:solidFill>
                  <a:srgbClr val="7030A0"/>
                </a:solidFill>
              </a:rPr>
            </a:br>
            <a:r>
              <a:rPr lang="fr-FR" sz="5400" dirty="0" smtClean="0">
                <a:solidFill>
                  <a:srgbClr val="7030A0"/>
                </a:solidFill>
              </a:rPr>
              <a:t>Pourquoi?</a:t>
            </a:r>
            <a:br>
              <a:rPr lang="fr-FR" sz="5400" dirty="0" smtClean="0">
                <a:solidFill>
                  <a:srgbClr val="7030A0"/>
                </a:solidFill>
              </a:rPr>
            </a:br>
            <a:endParaRPr lang="fr-FR" dirty="0"/>
          </a:p>
        </p:txBody>
      </p:sp>
      <p:sp>
        <p:nvSpPr>
          <p:cNvPr id="3" name="Espace réservé du contenu 2"/>
          <p:cNvSpPr>
            <a:spLocks noGrp="1"/>
          </p:cNvSpPr>
          <p:nvPr>
            <p:ph idx="1"/>
          </p:nvPr>
        </p:nvSpPr>
        <p:spPr/>
        <p:txBody>
          <a:bodyPr>
            <a:normAutofit fontScale="92500" lnSpcReduction="10000"/>
          </a:bodyPr>
          <a:lstStyle/>
          <a:p>
            <a:r>
              <a:rPr lang="fr-FR" b="1" dirty="0" smtClean="0">
                <a:solidFill>
                  <a:srgbClr val="7030A0"/>
                </a:solidFill>
              </a:rPr>
              <a:t>Ces exercices ont pour objectifs de permettre à l’élève de </a:t>
            </a:r>
            <a:r>
              <a:rPr lang="fr-FR" dirty="0" smtClean="0">
                <a:solidFill>
                  <a:srgbClr val="7030A0"/>
                </a:solidFill>
              </a:rPr>
              <a:t>:</a:t>
            </a:r>
          </a:p>
          <a:p>
            <a:r>
              <a:rPr lang="fr-FR" dirty="0" smtClean="0">
                <a:solidFill>
                  <a:srgbClr val="7030A0"/>
                </a:solidFill>
                <a:sym typeface="Wingdings"/>
              </a:rPr>
              <a:t></a:t>
            </a:r>
            <a:r>
              <a:rPr lang="fr-FR" dirty="0" smtClean="0">
                <a:solidFill>
                  <a:srgbClr val="7030A0"/>
                </a:solidFill>
              </a:rPr>
              <a:t> Accroître sa concentration</a:t>
            </a:r>
          </a:p>
          <a:p>
            <a:r>
              <a:rPr lang="fr-FR" dirty="0" smtClean="0">
                <a:solidFill>
                  <a:srgbClr val="7030A0"/>
                </a:solidFill>
                <a:sym typeface="Wingdings"/>
              </a:rPr>
              <a:t></a:t>
            </a:r>
            <a:r>
              <a:rPr lang="fr-FR" dirty="0" smtClean="0">
                <a:solidFill>
                  <a:srgbClr val="7030A0"/>
                </a:solidFill>
              </a:rPr>
              <a:t> Mobiliser son énergie/ses énergies</a:t>
            </a:r>
          </a:p>
          <a:p>
            <a:r>
              <a:rPr lang="fr-FR" dirty="0" smtClean="0">
                <a:solidFill>
                  <a:srgbClr val="7030A0"/>
                </a:solidFill>
                <a:sym typeface="Wingdings"/>
              </a:rPr>
              <a:t></a:t>
            </a:r>
            <a:r>
              <a:rPr lang="fr-FR" dirty="0" smtClean="0">
                <a:solidFill>
                  <a:srgbClr val="7030A0"/>
                </a:solidFill>
              </a:rPr>
              <a:t> Se détendre / se relaxer naturellement/ changer d’activité</a:t>
            </a:r>
          </a:p>
          <a:p>
            <a:r>
              <a:rPr lang="fr-FR" dirty="0" smtClean="0">
                <a:solidFill>
                  <a:srgbClr val="7030A0"/>
                </a:solidFill>
                <a:sym typeface="Wingdings"/>
              </a:rPr>
              <a:t></a:t>
            </a:r>
            <a:r>
              <a:rPr lang="fr-FR" dirty="0" smtClean="0">
                <a:solidFill>
                  <a:srgbClr val="7030A0"/>
                </a:solidFill>
              </a:rPr>
              <a:t> Prendre conscience de sa force / de sa volonté</a:t>
            </a:r>
          </a:p>
          <a:p>
            <a:r>
              <a:rPr lang="fr-FR" dirty="0" smtClean="0">
                <a:solidFill>
                  <a:srgbClr val="7030A0"/>
                </a:solidFill>
                <a:sym typeface="Wingdings"/>
              </a:rPr>
              <a:t></a:t>
            </a:r>
            <a:r>
              <a:rPr lang="fr-FR" dirty="0" smtClean="0">
                <a:solidFill>
                  <a:srgbClr val="7030A0"/>
                </a:solidFill>
              </a:rPr>
              <a:t> Apprendre à mieux écouter</a:t>
            </a:r>
          </a:p>
          <a:p>
            <a:r>
              <a:rPr lang="fr-FR" dirty="0" smtClean="0">
                <a:solidFill>
                  <a:srgbClr val="7030A0"/>
                </a:solidFill>
                <a:sym typeface="Wingdings"/>
              </a:rPr>
              <a:t></a:t>
            </a:r>
            <a:r>
              <a:rPr lang="fr-FR" dirty="0" smtClean="0">
                <a:solidFill>
                  <a:srgbClr val="7030A0"/>
                </a:solidFill>
              </a:rPr>
              <a:t> Apprendre à mieux regarder</a:t>
            </a:r>
          </a:p>
          <a:p>
            <a:r>
              <a:rPr lang="fr-FR" dirty="0" smtClean="0">
                <a:solidFill>
                  <a:srgbClr val="7030A0"/>
                </a:solidFill>
                <a:sym typeface="Wingdings"/>
              </a:rPr>
              <a:t></a:t>
            </a:r>
            <a:r>
              <a:rPr lang="fr-FR" dirty="0" smtClean="0">
                <a:solidFill>
                  <a:srgbClr val="7030A0"/>
                </a:solidFill>
              </a:rPr>
              <a:t> Apprendre à mieux communiquer</a:t>
            </a:r>
          </a:p>
          <a:p>
            <a:r>
              <a:rPr lang="fr-FR" dirty="0" smtClean="0">
                <a:solidFill>
                  <a:srgbClr val="7030A0"/>
                </a:solidFill>
                <a:sym typeface="Wingdings"/>
              </a:rPr>
              <a:t></a:t>
            </a:r>
            <a:r>
              <a:rPr lang="fr-FR" dirty="0" smtClean="0">
                <a:solidFill>
                  <a:srgbClr val="7030A0"/>
                </a:solidFill>
              </a:rPr>
              <a:t> Exprimer ses émotions</a:t>
            </a:r>
          </a:p>
          <a:p>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468810" y="843558"/>
            <a:ext cx="6453336" cy="5143500"/>
          </a:xfrm>
          <a:prstGeom prst="rect">
            <a:avLst/>
          </a:prstGeom>
        </p:spPr>
      </p:pic>
    </p:spTree>
    <p:extLst>
      <p:ext uri="{BB962C8B-B14F-4D97-AF65-F5344CB8AC3E}">
        <p14:creationId xmlns:p14="http://schemas.microsoft.com/office/powerpoint/2010/main" val="117654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rot="5400000">
            <a:off x="1828350" y="-236062"/>
            <a:ext cx="5271277" cy="7848873"/>
          </a:xfrm>
          <a:prstGeom prst="rect">
            <a:avLst/>
          </a:prstGeom>
        </p:spPr>
      </p:pic>
    </p:spTree>
    <p:extLst>
      <p:ext uri="{BB962C8B-B14F-4D97-AF65-F5344CB8AC3E}">
        <p14:creationId xmlns:p14="http://schemas.microsoft.com/office/powerpoint/2010/main" val="3202178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latin typeface="+mn-lt"/>
              </a:rPr>
              <a:t>Ouvrages et publications</a:t>
            </a:r>
            <a:endParaRPr lang="fr-FR" dirty="0">
              <a:latin typeface="+mn-lt"/>
            </a:endParaRPr>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293715" y="2883769"/>
            <a:ext cx="3960443" cy="2458617"/>
          </a:xfrm>
        </p:spPr>
      </p:pic>
      <p:sp>
        <p:nvSpPr>
          <p:cNvPr id="5" name="Rectangle 4"/>
          <p:cNvSpPr/>
          <p:nvPr/>
        </p:nvSpPr>
        <p:spPr>
          <a:xfrm>
            <a:off x="3131840" y="3356992"/>
            <a:ext cx="5554960" cy="1569660"/>
          </a:xfrm>
          <a:prstGeom prst="rect">
            <a:avLst/>
          </a:prstGeom>
        </p:spPr>
        <p:txBody>
          <a:bodyPr wrap="square">
            <a:spAutoFit/>
          </a:bodyPr>
          <a:lstStyle/>
          <a:p>
            <a:r>
              <a:rPr lang="fr-FR" sz="2400" b="1" dirty="0">
                <a:solidFill>
                  <a:schemeClr val="tx2"/>
                </a:solidFill>
              </a:rPr>
              <a:t>La psychologie positive: </a:t>
            </a:r>
            <a:endParaRPr lang="fr-FR" sz="2400" b="1" dirty="0" smtClean="0">
              <a:solidFill>
                <a:schemeClr val="tx2"/>
              </a:solidFill>
            </a:endParaRPr>
          </a:p>
          <a:p>
            <a:r>
              <a:rPr lang="fr-FR" sz="2400" b="1" dirty="0" err="1" smtClean="0">
                <a:solidFill>
                  <a:schemeClr val="tx2"/>
                </a:solidFill>
              </a:rPr>
              <a:t>Shankland</a:t>
            </a:r>
            <a:r>
              <a:rPr lang="fr-FR" sz="2400" b="1" dirty="0" smtClean="0">
                <a:solidFill>
                  <a:schemeClr val="tx2"/>
                </a:solidFill>
              </a:rPr>
              <a:t> </a:t>
            </a:r>
            <a:r>
              <a:rPr lang="fr-FR" sz="2400" b="1" dirty="0">
                <a:solidFill>
                  <a:schemeClr val="tx2"/>
                </a:solidFill>
              </a:rPr>
              <a:t>et </a:t>
            </a:r>
            <a:r>
              <a:rPr lang="fr-FR" sz="2400" b="1" dirty="0" err="1">
                <a:solidFill>
                  <a:schemeClr val="tx2"/>
                </a:solidFill>
              </a:rPr>
              <a:t>Lantheaume</a:t>
            </a:r>
            <a:r>
              <a:rPr lang="fr-FR" sz="2400" b="1" dirty="0">
                <a:solidFill>
                  <a:schemeClr val="tx2"/>
                </a:solidFill>
              </a:rPr>
              <a:t> </a:t>
            </a:r>
            <a:endParaRPr lang="fr-FR" sz="2400" b="1" dirty="0" smtClean="0">
              <a:solidFill>
                <a:schemeClr val="tx2"/>
              </a:solidFill>
            </a:endParaRPr>
          </a:p>
          <a:p>
            <a:r>
              <a:rPr lang="fr-FR" sz="2400" b="1" dirty="0" smtClean="0">
                <a:solidFill>
                  <a:schemeClr val="tx2"/>
                </a:solidFill>
              </a:rPr>
              <a:t>aux </a:t>
            </a:r>
            <a:r>
              <a:rPr lang="fr-FR" sz="2400" b="1" dirty="0">
                <a:solidFill>
                  <a:schemeClr val="tx2"/>
                </a:solidFill>
              </a:rPr>
              <a:t>éditions In </a:t>
            </a:r>
            <a:r>
              <a:rPr lang="fr-FR" sz="2400" b="1" dirty="0" err="1" smtClean="0">
                <a:solidFill>
                  <a:schemeClr val="tx2"/>
                </a:solidFill>
              </a:rPr>
              <a:t>press</a:t>
            </a:r>
            <a:r>
              <a:rPr lang="fr-FR" sz="2400" b="1" dirty="0" smtClean="0">
                <a:solidFill>
                  <a:schemeClr val="tx2"/>
                </a:solidFill>
              </a:rPr>
              <a:t>:</a:t>
            </a:r>
          </a:p>
          <a:p>
            <a:endParaRPr lang="fr-FR" sz="2400" b="1" dirty="0">
              <a:solidFill>
                <a:schemeClr val="tx2"/>
              </a:solidFill>
            </a:endParaRPr>
          </a:p>
        </p:txBody>
      </p:sp>
    </p:spTree>
    <p:extLst>
      <p:ext uri="{BB962C8B-B14F-4D97-AF65-F5344CB8AC3E}">
        <p14:creationId xmlns:p14="http://schemas.microsoft.com/office/powerpoint/2010/main" val="789504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9992" y="2919722"/>
            <a:ext cx="2232248" cy="3602141"/>
          </a:xfrm>
          <a:prstGeom prst="rect">
            <a:avLst/>
          </a:prstGeom>
        </p:spPr>
      </p:pic>
      <p:sp>
        <p:nvSpPr>
          <p:cNvPr id="3" name="Rectangle 2"/>
          <p:cNvSpPr/>
          <p:nvPr/>
        </p:nvSpPr>
        <p:spPr>
          <a:xfrm>
            <a:off x="179512" y="3243464"/>
            <a:ext cx="3816424" cy="1754326"/>
          </a:xfrm>
          <a:prstGeom prst="rect">
            <a:avLst/>
          </a:prstGeom>
        </p:spPr>
        <p:txBody>
          <a:bodyPr wrap="square">
            <a:spAutoFit/>
          </a:bodyPr>
          <a:lstStyle/>
          <a:p>
            <a:r>
              <a:rPr lang="en-US" dirty="0"/>
              <a:t>"Well being at school: development and evaluation </a:t>
            </a:r>
            <a:r>
              <a:rPr lang="en-US" dirty="0" smtClean="0"/>
              <a:t>of </a:t>
            </a:r>
            <a:r>
              <a:rPr lang="en-US" dirty="0"/>
              <a:t>a positive psychology intervention for native francophone pupils in two </a:t>
            </a:r>
            <a:r>
              <a:rPr lang="en-US" dirty="0" err="1"/>
              <a:t>diférent</a:t>
            </a:r>
            <a:r>
              <a:rPr lang="en-US" dirty="0"/>
              <a:t> contexts"</a:t>
            </a:r>
            <a:br>
              <a:rPr lang="en-US" dirty="0"/>
            </a:br>
            <a:endParaRPr lang="fr-FR" dirty="0"/>
          </a:p>
        </p:txBody>
      </p:sp>
      <p:sp>
        <p:nvSpPr>
          <p:cNvPr id="5" name="ZoneTexte 4"/>
          <p:cNvSpPr txBox="1"/>
          <p:nvPr/>
        </p:nvSpPr>
        <p:spPr>
          <a:xfrm>
            <a:off x="683568" y="1268760"/>
            <a:ext cx="7920880" cy="1015663"/>
          </a:xfrm>
          <a:prstGeom prst="rect">
            <a:avLst/>
          </a:prstGeom>
          <a:noFill/>
        </p:spPr>
        <p:txBody>
          <a:bodyPr wrap="square" rtlCol="0">
            <a:spAutoFit/>
          </a:bodyPr>
          <a:lstStyle/>
          <a:p>
            <a:r>
              <a:rPr lang="fr-FR" sz="2000" b="1" dirty="0" smtClean="0">
                <a:solidFill>
                  <a:schemeClr val="accent1"/>
                </a:solidFill>
              </a:rPr>
              <a:t>Article relatif aux effets mesurés du programme </a:t>
            </a:r>
          </a:p>
          <a:p>
            <a:r>
              <a:rPr lang="fr-FR" sz="2000" b="1" dirty="0" smtClean="0">
                <a:solidFill>
                  <a:schemeClr val="accent1"/>
                </a:solidFill>
              </a:rPr>
              <a:t>« Je suis bien à </a:t>
            </a:r>
            <a:r>
              <a:rPr lang="fr-FR" b="1" dirty="0" smtClean="0">
                <a:solidFill>
                  <a:schemeClr val="accent1"/>
                </a:solidFill>
              </a:rPr>
              <a:t>l’école</a:t>
            </a:r>
            <a:r>
              <a:rPr lang="fr-FR" sz="2000" b="1" dirty="0" smtClean="0">
                <a:solidFill>
                  <a:schemeClr val="accent1"/>
                </a:solidFill>
              </a:rPr>
              <a:t> » </a:t>
            </a:r>
          </a:p>
          <a:p>
            <a:r>
              <a:rPr lang="fr-FR" sz="2000" b="1" dirty="0" err="1" smtClean="0">
                <a:solidFill>
                  <a:schemeClr val="accent1"/>
                </a:solidFill>
              </a:rPr>
              <a:t>E.Bernet</a:t>
            </a:r>
            <a:r>
              <a:rPr lang="fr-FR" sz="2000" b="1" dirty="0">
                <a:solidFill>
                  <a:schemeClr val="accent1"/>
                </a:solidFill>
              </a:rPr>
              <a:t>,</a:t>
            </a:r>
            <a:r>
              <a:rPr lang="fr-FR" sz="2000" b="1" dirty="0" smtClean="0">
                <a:solidFill>
                  <a:schemeClr val="accent1"/>
                </a:solidFill>
              </a:rPr>
              <a:t> </a:t>
            </a:r>
            <a:r>
              <a:rPr lang="fr-FR" sz="2000" b="1" dirty="0" err="1" smtClean="0">
                <a:solidFill>
                  <a:schemeClr val="accent1"/>
                </a:solidFill>
              </a:rPr>
              <a:t>V.Brun</a:t>
            </a:r>
            <a:r>
              <a:rPr lang="fr-FR" sz="2000" b="1" dirty="0" smtClean="0">
                <a:solidFill>
                  <a:schemeClr val="accent1"/>
                </a:solidFill>
              </a:rPr>
              <a:t>, </a:t>
            </a:r>
            <a:r>
              <a:rPr lang="fr-FR" sz="2000" b="1" dirty="0" err="1" smtClean="0">
                <a:solidFill>
                  <a:schemeClr val="accent1"/>
                </a:solidFill>
              </a:rPr>
              <a:t>J.Dubarle</a:t>
            </a:r>
            <a:r>
              <a:rPr lang="fr-FR" sz="2000" b="1" dirty="0" smtClean="0">
                <a:solidFill>
                  <a:schemeClr val="accent1"/>
                </a:solidFill>
              </a:rPr>
              <a:t>, </a:t>
            </a:r>
            <a:r>
              <a:rPr lang="fr-FR" sz="2000" b="1" dirty="0" err="1" smtClean="0">
                <a:solidFill>
                  <a:schemeClr val="accent1"/>
                </a:solidFill>
              </a:rPr>
              <a:t>R.Shankland</a:t>
            </a:r>
            <a:r>
              <a:rPr lang="fr-FR" sz="2000" b="1" dirty="0" smtClean="0">
                <a:solidFill>
                  <a:schemeClr val="accent1"/>
                </a:solidFill>
              </a:rPr>
              <a:t>, à paraître en Aout 2019</a:t>
            </a:r>
            <a:endParaRPr lang="fr-FR" sz="2000" b="1" dirty="0">
              <a:solidFill>
                <a:schemeClr val="accent1"/>
              </a:solidFill>
            </a:endParaRPr>
          </a:p>
        </p:txBody>
      </p:sp>
    </p:spTree>
    <p:extLst>
      <p:ext uri="{BB962C8B-B14F-4D97-AF65-F5344CB8AC3E}">
        <p14:creationId xmlns:p14="http://schemas.microsoft.com/office/powerpoint/2010/main" val="2356679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573399" y="1675073"/>
            <a:ext cx="5544616" cy="4011910"/>
          </a:xfrm>
          <a:prstGeom prst="rect">
            <a:avLst/>
          </a:prstGeom>
        </p:spPr>
      </p:pic>
    </p:spTree>
    <p:extLst>
      <p:ext uri="{BB962C8B-B14F-4D97-AF65-F5344CB8AC3E}">
        <p14:creationId xmlns:p14="http://schemas.microsoft.com/office/powerpoint/2010/main" val="817907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441687"/>
            <a:ext cx="3438128" cy="6427401"/>
          </a:xfrm>
          <a:prstGeom prst="rect">
            <a:avLst/>
          </a:prstGeom>
        </p:spPr>
        <p:txBody>
          <a:bodyPr wrap="square">
            <a:spAutoFit/>
          </a:bodyPr>
          <a:lstStyle/>
          <a:p>
            <a:pPr algn="ctr">
              <a:lnSpc>
                <a:spcPct val="150000"/>
              </a:lnSpc>
              <a:spcAft>
                <a:spcPts val="800"/>
              </a:spcAft>
            </a:pPr>
            <a:r>
              <a:rPr lang="fr-FR" dirty="0">
                <a:latin typeface="Times New Roman" panose="02020603050405020304" pitchFamily="18" charset="0"/>
                <a:ea typeface="Calibri" panose="020F0502020204030204" pitchFamily="34" charset="0"/>
                <a:cs typeface="Times New Roman" panose="02020603050405020304" pitchFamily="18" charset="0"/>
              </a:rPr>
              <a:t>« La maîtresse d'école?</a:t>
            </a:r>
            <a:br>
              <a:rPr lang="fr-FR" dirty="0">
                <a:latin typeface="Times New Roman" panose="02020603050405020304" pitchFamily="18" charset="0"/>
                <a:ea typeface="Calibri" panose="020F0502020204030204" pitchFamily="34" charset="0"/>
                <a:cs typeface="Times New Roman" panose="02020603050405020304" pitchFamily="18" charset="0"/>
              </a:rPr>
            </a:br>
            <a:r>
              <a:rPr lang="fr-FR" dirty="0">
                <a:latin typeface="Times New Roman" panose="02020603050405020304" pitchFamily="18" charset="0"/>
                <a:ea typeface="Calibri" panose="020F0502020204030204" pitchFamily="34" charset="0"/>
                <a:cs typeface="Times New Roman" panose="02020603050405020304" pitchFamily="18" charset="0"/>
              </a:rPr>
              <a:t>Je t'explique en quelques phrases...</a:t>
            </a:r>
            <a:br>
              <a:rPr lang="fr-FR" dirty="0">
                <a:latin typeface="Times New Roman" panose="02020603050405020304" pitchFamily="18" charset="0"/>
                <a:ea typeface="Calibri" panose="020F0502020204030204" pitchFamily="34" charset="0"/>
                <a:cs typeface="Times New Roman" panose="02020603050405020304" pitchFamily="18" charset="0"/>
              </a:rPr>
            </a:br>
            <a:r>
              <a:rPr lang="fr-FR" dirty="0">
                <a:latin typeface="Times New Roman" panose="02020603050405020304" pitchFamily="18" charset="0"/>
                <a:ea typeface="Calibri" panose="020F0502020204030204" pitchFamily="34" charset="0"/>
                <a:cs typeface="Times New Roman" panose="02020603050405020304" pitchFamily="18" charset="0"/>
              </a:rPr>
              <a:t>C'est une dame!</a:t>
            </a:r>
            <a:br>
              <a:rPr lang="fr-FR" dirty="0">
                <a:latin typeface="Times New Roman" panose="02020603050405020304" pitchFamily="18" charset="0"/>
                <a:ea typeface="Calibri" panose="020F0502020204030204" pitchFamily="34" charset="0"/>
                <a:cs typeface="Times New Roman" panose="02020603050405020304" pitchFamily="18" charset="0"/>
              </a:rPr>
            </a:br>
            <a:r>
              <a:rPr lang="fr-FR" dirty="0">
                <a:latin typeface="Times New Roman" panose="02020603050405020304" pitchFamily="18" charset="0"/>
                <a:ea typeface="Calibri" panose="020F0502020204030204" pitchFamily="34" charset="0"/>
                <a:cs typeface="Times New Roman" panose="02020603050405020304" pitchFamily="18" charset="0"/>
              </a:rPr>
              <a:t>Elle te donne l'envie</a:t>
            </a:r>
            <a:br>
              <a:rPr lang="fr-FR" dirty="0">
                <a:latin typeface="Times New Roman" panose="02020603050405020304" pitchFamily="18" charset="0"/>
                <a:ea typeface="Calibri" panose="020F0502020204030204" pitchFamily="34" charset="0"/>
                <a:cs typeface="Times New Roman" panose="02020603050405020304" pitchFamily="18" charset="0"/>
              </a:rPr>
            </a:br>
            <a:r>
              <a:rPr lang="fr-FR" dirty="0">
                <a:latin typeface="Times New Roman" panose="02020603050405020304" pitchFamily="18" charset="0"/>
                <a:ea typeface="Calibri" panose="020F0502020204030204" pitchFamily="34" charset="0"/>
                <a:cs typeface="Times New Roman" panose="02020603050405020304" pitchFamily="18" charset="0"/>
              </a:rPr>
              <a:t>De retourner à l'école</a:t>
            </a:r>
            <a:br>
              <a:rPr lang="fr-FR" dirty="0">
                <a:latin typeface="Times New Roman" panose="02020603050405020304" pitchFamily="18" charset="0"/>
                <a:ea typeface="Calibri" panose="020F0502020204030204" pitchFamily="34" charset="0"/>
                <a:cs typeface="Times New Roman" panose="02020603050405020304" pitchFamily="18" charset="0"/>
              </a:rPr>
            </a:br>
            <a:r>
              <a:rPr lang="fr-FR" dirty="0">
                <a:latin typeface="Times New Roman" panose="02020603050405020304" pitchFamily="18" charset="0"/>
                <a:ea typeface="Calibri" panose="020F0502020204030204" pitchFamily="34" charset="0"/>
                <a:cs typeface="Times New Roman" panose="02020603050405020304" pitchFamily="18" charset="0"/>
              </a:rPr>
              <a:t>Ou de redoubler,</a:t>
            </a:r>
            <a:br>
              <a:rPr lang="fr-FR" dirty="0">
                <a:latin typeface="Times New Roman" panose="02020603050405020304" pitchFamily="18" charset="0"/>
                <a:ea typeface="Calibri" panose="020F0502020204030204" pitchFamily="34" charset="0"/>
                <a:cs typeface="Times New Roman" panose="02020603050405020304" pitchFamily="18" charset="0"/>
              </a:rPr>
            </a:br>
            <a:r>
              <a:rPr lang="fr-FR" dirty="0">
                <a:latin typeface="Times New Roman" panose="02020603050405020304" pitchFamily="18" charset="0"/>
                <a:ea typeface="Calibri" panose="020F0502020204030204" pitchFamily="34" charset="0"/>
                <a:cs typeface="Times New Roman" panose="02020603050405020304" pitchFamily="18" charset="0"/>
              </a:rPr>
              <a:t>Rien que pour y rester!</a:t>
            </a:r>
            <a:endParaRPr lang="fr-FR"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fr-FR" dirty="0">
                <a:latin typeface="Times New Roman" panose="02020603050405020304" pitchFamily="18" charset="0"/>
                <a:ea typeface="Calibri" panose="020F0502020204030204" pitchFamily="34" charset="0"/>
                <a:cs typeface="Times New Roman" panose="02020603050405020304" pitchFamily="18" charset="0"/>
              </a:rPr>
              <a:t/>
            </a:r>
            <a:br>
              <a:rPr lang="fr-FR" dirty="0">
                <a:latin typeface="Times New Roman" panose="02020603050405020304" pitchFamily="18" charset="0"/>
                <a:ea typeface="Calibri" panose="020F0502020204030204" pitchFamily="34" charset="0"/>
                <a:cs typeface="Times New Roman" panose="02020603050405020304" pitchFamily="18" charset="0"/>
              </a:rPr>
            </a:br>
            <a:r>
              <a:rPr lang="fr-FR" dirty="0">
                <a:latin typeface="Times New Roman" panose="02020603050405020304" pitchFamily="18" charset="0"/>
                <a:ea typeface="Calibri" panose="020F0502020204030204" pitchFamily="34" charset="0"/>
                <a:cs typeface="Times New Roman" panose="02020603050405020304" pitchFamily="18" charset="0"/>
              </a:rPr>
              <a:t>Dans sa classe..?</a:t>
            </a:r>
            <a:br>
              <a:rPr lang="fr-FR" dirty="0">
                <a:latin typeface="Times New Roman" panose="02020603050405020304" pitchFamily="18" charset="0"/>
                <a:ea typeface="Calibri" panose="020F0502020204030204" pitchFamily="34" charset="0"/>
                <a:cs typeface="Times New Roman" panose="02020603050405020304" pitchFamily="18" charset="0"/>
              </a:rPr>
            </a:br>
            <a:r>
              <a:rPr lang="fr-FR" dirty="0">
                <a:latin typeface="Times New Roman" panose="02020603050405020304" pitchFamily="18" charset="0"/>
                <a:ea typeface="Calibri" panose="020F0502020204030204" pitchFamily="34" charset="0"/>
                <a:cs typeface="Times New Roman" panose="02020603050405020304" pitchFamily="18" charset="0"/>
              </a:rPr>
              <a:t>Une ambiance de bien-être !</a:t>
            </a:r>
            <a:br>
              <a:rPr lang="fr-FR" dirty="0">
                <a:latin typeface="Times New Roman" panose="02020603050405020304" pitchFamily="18" charset="0"/>
                <a:ea typeface="Calibri" panose="020F0502020204030204" pitchFamily="34" charset="0"/>
                <a:cs typeface="Times New Roman" panose="02020603050405020304" pitchFamily="18" charset="0"/>
              </a:rPr>
            </a:br>
            <a:r>
              <a:rPr lang="fr-FR" dirty="0">
                <a:latin typeface="Times New Roman" panose="02020603050405020304" pitchFamily="18" charset="0"/>
                <a:ea typeface="Calibri" panose="020F0502020204030204" pitchFamily="34" charset="0"/>
                <a:cs typeface="Times New Roman" panose="02020603050405020304" pitchFamily="18" charset="0"/>
              </a:rPr>
              <a:t>C'est grâce à la maîtresse peut-être?</a:t>
            </a:r>
            <a:br>
              <a:rPr lang="fr-FR" dirty="0">
                <a:latin typeface="Times New Roman" panose="02020603050405020304" pitchFamily="18" charset="0"/>
                <a:ea typeface="Calibri" panose="020F0502020204030204" pitchFamily="34" charset="0"/>
                <a:cs typeface="Times New Roman" panose="02020603050405020304" pitchFamily="18" charset="0"/>
              </a:rPr>
            </a:br>
            <a:r>
              <a:rPr lang="fr-FR" dirty="0">
                <a:latin typeface="Times New Roman" panose="02020603050405020304" pitchFamily="18" charset="0"/>
                <a:ea typeface="Calibri" panose="020F0502020204030204" pitchFamily="34" charset="0"/>
                <a:cs typeface="Times New Roman" panose="02020603050405020304" pitchFamily="18" charset="0"/>
              </a:rPr>
              <a:t>Comme les matins ensoleillés !</a:t>
            </a:r>
            <a:br>
              <a:rPr lang="fr-FR" dirty="0">
                <a:latin typeface="Times New Roman" panose="02020603050405020304" pitchFamily="18" charset="0"/>
                <a:ea typeface="Calibri" panose="020F0502020204030204" pitchFamily="34" charset="0"/>
                <a:cs typeface="Times New Roman" panose="02020603050405020304" pitchFamily="18" charset="0"/>
              </a:rPr>
            </a:br>
            <a:r>
              <a:rPr lang="fr-FR" dirty="0">
                <a:latin typeface="Times New Roman" panose="02020603050405020304" pitchFamily="18" charset="0"/>
                <a:ea typeface="Calibri" panose="020F0502020204030204" pitchFamily="34" charset="0"/>
                <a:cs typeface="Times New Roman" panose="02020603050405020304" pitchFamily="18" charset="0"/>
              </a:rPr>
              <a:t>Je quitte mon oreiller</a:t>
            </a:r>
            <a:br>
              <a:rPr lang="fr-FR" dirty="0">
                <a:latin typeface="Times New Roman" panose="02020603050405020304" pitchFamily="18" charset="0"/>
                <a:ea typeface="Calibri" panose="020F0502020204030204" pitchFamily="34" charset="0"/>
                <a:cs typeface="Times New Roman" panose="02020603050405020304" pitchFamily="18" charset="0"/>
              </a:rPr>
            </a:br>
            <a:r>
              <a:rPr lang="fr-FR" dirty="0">
                <a:latin typeface="Times New Roman" panose="02020603050405020304" pitchFamily="18" charset="0"/>
                <a:ea typeface="Calibri" panose="020F0502020204030204" pitchFamily="34" charset="0"/>
                <a:cs typeface="Times New Roman" panose="02020603050405020304" pitchFamily="18" charset="0"/>
              </a:rPr>
              <a:t>Rien que pour étudier avec elle ! »</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 2" descr="C:\Users\vbrun\AppData\Local\Temp\IMG_128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580112" y="3429000"/>
            <a:ext cx="3528392" cy="2808312"/>
          </a:xfrm>
          <a:prstGeom prst="rect">
            <a:avLst/>
          </a:prstGeom>
          <a:noFill/>
          <a:ln>
            <a:noFill/>
          </a:ln>
        </p:spPr>
      </p:pic>
      <p:pic>
        <p:nvPicPr>
          <p:cNvPr id="1026" name="Image 2" descr="C:\Users\vbrun\Documents\D.U psychologie positive\PEDAGOGIE\MON MEMOIRE\Mon rapport de pratique prpfessionnelle\JE SUIS BIEN A L4ECOLE WORD\IMG_08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9728" y="1124744"/>
            <a:ext cx="3816424" cy="272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1519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Users\vbrun\AppData\Local\Temp\IMG_1297.JPG"/>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851920" y="1124744"/>
            <a:ext cx="5040559" cy="4464495"/>
          </a:xfrm>
          <a:prstGeom prst="rect">
            <a:avLst/>
          </a:prstGeom>
          <a:noFill/>
          <a:ln>
            <a:noFill/>
          </a:ln>
        </p:spPr>
      </p:pic>
      <p:sp>
        <p:nvSpPr>
          <p:cNvPr id="4" name="ZoneTexte 3"/>
          <p:cNvSpPr txBox="1"/>
          <p:nvPr/>
        </p:nvSpPr>
        <p:spPr>
          <a:xfrm>
            <a:off x="4499992" y="5321259"/>
            <a:ext cx="2952328" cy="584775"/>
          </a:xfrm>
          <a:prstGeom prst="rect">
            <a:avLst/>
          </a:prstGeom>
          <a:noFill/>
        </p:spPr>
        <p:txBody>
          <a:bodyPr wrap="square" rtlCol="0">
            <a:spAutoFit/>
          </a:bodyPr>
          <a:lstStyle/>
          <a:p>
            <a:r>
              <a:rPr lang="fr-FR" sz="3200" b="1" dirty="0" smtClean="0">
                <a:ln w="0"/>
                <a:solidFill>
                  <a:srgbClr val="0070C0"/>
                </a:solidFill>
                <a:effectLst>
                  <a:outerShdw blurRad="38100" dist="25400" dir="5400000" algn="ctr" rotWithShape="0">
                    <a:srgbClr val="6E747A">
                      <a:alpha val="43000"/>
                    </a:srgbClr>
                  </a:outerShdw>
                </a:effectLst>
              </a:rPr>
              <a:t>GRATITUDE</a:t>
            </a:r>
            <a:endParaRPr lang="fr-FR" sz="2400" b="1" dirty="0">
              <a:ln w="0"/>
              <a:solidFill>
                <a:srgbClr val="0070C0"/>
              </a:solidFill>
              <a:effectLst>
                <a:outerShdw blurRad="38100" dist="25400" dir="5400000" algn="ctr" rotWithShape="0">
                  <a:srgbClr val="6E747A">
                    <a:alpha val="43000"/>
                  </a:srgbClr>
                </a:outerShdw>
              </a:effectLst>
            </a:endParaRPr>
          </a:p>
        </p:txBody>
      </p:sp>
      <p:sp>
        <p:nvSpPr>
          <p:cNvPr id="5" name="ZoneTexte 4"/>
          <p:cNvSpPr txBox="1"/>
          <p:nvPr/>
        </p:nvSpPr>
        <p:spPr>
          <a:xfrm>
            <a:off x="539552" y="1916832"/>
            <a:ext cx="3384376" cy="2554545"/>
          </a:xfrm>
          <a:prstGeom prst="rect">
            <a:avLst/>
          </a:prstGeom>
          <a:noFill/>
        </p:spPr>
        <p:txBody>
          <a:bodyPr wrap="square" rtlCol="0">
            <a:spAutoFit/>
          </a:bodyPr>
          <a:lstStyle/>
          <a:p>
            <a:r>
              <a:rPr lang="fr-FR" sz="4000" b="1" dirty="0" smtClean="0">
                <a:solidFill>
                  <a:srgbClr val="0070C0"/>
                </a:solidFill>
              </a:rPr>
              <a:t>Pour votre présence pleine d’attention…</a:t>
            </a:r>
            <a:endParaRPr lang="fr-FR" sz="4000" b="1" dirty="0">
              <a:solidFill>
                <a:srgbClr val="0070C0"/>
              </a:solidFill>
            </a:endParaRPr>
          </a:p>
        </p:txBody>
      </p:sp>
    </p:spTree>
    <p:extLst>
      <p:ext uri="{BB962C8B-B14F-4D97-AF65-F5344CB8AC3E}">
        <p14:creationId xmlns:p14="http://schemas.microsoft.com/office/powerpoint/2010/main" val="3560809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0185" y="3645024"/>
            <a:ext cx="8784976" cy="646331"/>
          </a:xfrm>
          <a:prstGeom prst="rect">
            <a:avLst/>
          </a:prstGeom>
        </p:spPr>
        <p:txBody>
          <a:bodyPr wrap="square">
            <a:spAutoFit/>
          </a:bodyPr>
          <a:lstStyle/>
          <a:p>
            <a:r>
              <a:rPr lang="fr-FR" dirty="0"/>
              <a:t>https://cache.media.eduscol.education.fr/file/Dispositifs_accompagnement/80/1/MAP_Decrochage_Rapport_final_369242_850801.pdf</a:t>
            </a:r>
          </a:p>
        </p:txBody>
      </p:sp>
      <p:sp>
        <p:nvSpPr>
          <p:cNvPr id="6" name="Titre 5"/>
          <p:cNvSpPr>
            <a:spLocks noGrp="1"/>
          </p:cNvSpPr>
          <p:nvPr>
            <p:ph type="title"/>
          </p:nvPr>
        </p:nvSpPr>
        <p:spPr>
          <a:xfrm>
            <a:off x="252178" y="4437112"/>
            <a:ext cx="8722983" cy="1732477"/>
          </a:xfrm>
        </p:spPr>
        <p:txBody>
          <a:bodyPr>
            <a:noAutofit/>
          </a:bodyPr>
          <a:lstStyle/>
          <a:p>
            <a:r>
              <a:rPr lang="fr-FR" sz="2800" b="1" dirty="0">
                <a:solidFill>
                  <a:schemeClr val="accent1"/>
                </a:solidFill>
                <a:latin typeface="Constantia" panose="02030602050306030303" pitchFamily="18" charset="0"/>
              </a:rPr>
              <a:t>Le nombre de jeunes sortants chaque année sans qualification du système éducatif est passé </a:t>
            </a:r>
            <a:r>
              <a:rPr lang="fr-FR" sz="2800" b="1" dirty="0" smtClean="0">
                <a:solidFill>
                  <a:schemeClr val="accent1"/>
                </a:solidFill>
                <a:latin typeface="Constantia" panose="02030602050306030303" pitchFamily="18" charset="0"/>
              </a:rPr>
              <a:t/>
            </a:r>
            <a:br>
              <a:rPr lang="fr-FR" sz="2800" b="1" dirty="0" smtClean="0">
                <a:solidFill>
                  <a:schemeClr val="accent1"/>
                </a:solidFill>
                <a:latin typeface="Constantia" panose="02030602050306030303" pitchFamily="18" charset="0"/>
              </a:rPr>
            </a:br>
            <a:r>
              <a:rPr lang="fr-FR" sz="2800" b="1" dirty="0" smtClean="0">
                <a:solidFill>
                  <a:schemeClr val="accent1"/>
                </a:solidFill>
                <a:latin typeface="Constantia" panose="02030602050306030303" pitchFamily="18" charset="0"/>
              </a:rPr>
              <a:t>de </a:t>
            </a:r>
            <a:r>
              <a:rPr lang="fr-FR" sz="2800" b="1" dirty="0">
                <a:solidFill>
                  <a:schemeClr val="accent1"/>
                </a:solidFill>
                <a:latin typeface="Constantia" panose="02030602050306030303" pitchFamily="18" charset="0"/>
              </a:rPr>
              <a:t>140 000 en 2010 à 110 000 en 2014 et 98 000 en 2016.</a:t>
            </a:r>
            <a:endParaRPr lang="fr-FR" sz="2800" dirty="0">
              <a:solidFill>
                <a:schemeClr val="accent1"/>
              </a:solidFill>
              <a:latin typeface="Constantia" panose="02030602050306030303" pitchFamily="18" charset="0"/>
            </a:endParaRPr>
          </a:p>
        </p:txBody>
      </p:sp>
      <p:sp>
        <p:nvSpPr>
          <p:cNvPr id="7" name="Espace réservé du contenu 6"/>
          <p:cNvSpPr>
            <a:spLocks noGrp="1"/>
          </p:cNvSpPr>
          <p:nvPr>
            <p:ph idx="1"/>
          </p:nvPr>
        </p:nvSpPr>
        <p:spPr>
          <a:xfrm>
            <a:off x="190185" y="4631146"/>
            <a:ext cx="8722983" cy="1693454"/>
          </a:xfrm>
        </p:spPr>
        <p:txBody>
          <a:bodyPr/>
          <a:lstStyle/>
          <a:p>
            <a:endParaRPr lang="fr-FR" dirty="0" smtClean="0"/>
          </a:p>
          <a:p>
            <a:endParaRPr lang="fr-FR" dirty="0" smtClean="0"/>
          </a:p>
          <a:p>
            <a:endParaRPr lang="fr-FR" dirty="0"/>
          </a:p>
          <a:p>
            <a:endParaRPr lang="fr-FR" sz="1800" dirty="0"/>
          </a:p>
        </p:txBody>
      </p:sp>
      <p:sp>
        <p:nvSpPr>
          <p:cNvPr id="8" name="ZoneTexte 7"/>
          <p:cNvSpPr txBox="1"/>
          <p:nvPr/>
        </p:nvSpPr>
        <p:spPr>
          <a:xfrm>
            <a:off x="457200" y="732398"/>
            <a:ext cx="8229600" cy="2554545"/>
          </a:xfrm>
          <a:prstGeom prst="rect">
            <a:avLst/>
          </a:prstGeom>
          <a:noFill/>
        </p:spPr>
        <p:txBody>
          <a:bodyPr wrap="square" rtlCol="0">
            <a:spAutoFit/>
          </a:bodyPr>
          <a:lstStyle/>
          <a:p>
            <a:r>
              <a:rPr lang="fr-FR" sz="3200" b="1" dirty="0">
                <a:solidFill>
                  <a:schemeClr val="accent1"/>
                </a:solidFill>
              </a:rPr>
              <a:t>Une démarche </a:t>
            </a:r>
            <a:r>
              <a:rPr lang="fr-FR" sz="3200" b="1" dirty="0" smtClean="0">
                <a:solidFill>
                  <a:schemeClr val="accent1"/>
                </a:solidFill>
              </a:rPr>
              <a:t>ambitieuse et des possibles: </a:t>
            </a:r>
            <a:endParaRPr lang="fr-FR" sz="3200" dirty="0"/>
          </a:p>
          <a:p>
            <a:r>
              <a:rPr lang="fr-FR" sz="3200" dirty="0" smtClean="0"/>
              <a:t>prévention</a:t>
            </a:r>
            <a:r>
              <a:rPr lang="fr-FR" sz="3200" dirty="0"/>
              <a:t>, </a:t>
            </a:r>
            <a:endParaRPr lang="fr-FR" sz="3200" dirty="0" smtClean="0"/>
          </a:p>
          <a:p>
            <a:r>
              <a:rPr lang="fr-FR" sz="3200" dirty="0" smtClean="0"/>
              <a:t>remédiation</a:t>
            </a:r>
            <a:r>
              <a:rPr lang="fr-FR" sz="3200" dirty="0"/>
              <a:t>, </a:t>
            </a:r>
            <a:endParaRPr lang="fr-FR" sz="3200" dirty="0" smtClean="0"/>
          </a:p>
          <a:p>
            <a:r>
              <a:rPr lang="fr-FR" sz="3200" dirty="0" smtClean="0"/>
              <a:t>politique </a:t>
            </a:r>
            <a:r>
              <a:rPr lang="fr-FR" sz="3200" dirty="0"/>
              <a:t>publique partenariale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2636912"/>
            <a:ext cx="8291264" cy="3600986"/>
          </a:xfrm>
          <a:prstGeom prst="rect">
            <a:avLst/>
          </a:prstGeom>
        </p:spPr>
        <p:txBody>
          <a:bodyPr wrap="square">
            <a:spAutoFit/>
          </a:bodyPr>
          <a:lstStyle/>
          <a:p>
            <a:r>
              <a:rPr lang="fr-FR" sz="2000" b="1" dirty="0" smtClean="0">
                <a:latin typeface="Constantia" panose="02030602050306030303" pitchFamily="18" charset="0"/>
              </a:rPr>
              <a:t>« l’objectif  est d</a:t>
            </a:r>
            <a:r>
              <a:rPr lang="fr-FR" sz="2000" b="1" dirty="0">
                <a:latin typeface="Constantia" panose="02030602050306030303" pitchFamily="18" charset="0"/>
              </a:rPr>
              <a:t>’«améliorer le climat scolaire pour refonder une école sereine et citoyenne </a:t>
            </a:r>
            <a:r>
              <a:rPr lang="fr-FR" sz="2000" b="1" dirty="0" smtClean="0">
                <a:latin typeface="Constantia" panose="02030602050306030303" pitchFamily="18" charset="0"/>
              </a:rPr>
              <a:t>en redynamisant </a:t>
            </a:r>
            <a:r>
              <a:rPr lang="fr-FR" sz="2000" b="1" dirty="0">
                <a:latin typeface="Constantia" panose="02030602050306030303" pitchFamily="18" charset="0"/>
              </a:rPr>
              <a:t>la vie scolaire et en prévenant et en traitant les problèmes de violence </a:t>
            </a:r>
            <a:r>
              <a:rPr lang="fr-FR" sz="2000" b="1" dirty="0" smtClean="0">
                <a:latin typeface="Constantia" panose="02030602050306030303" pitchFamily="18" charset="0"/>
              </a:rPr>
              <a:t>et d’insécurité ». </a:t>
            </a:r>
          </a:p>
          <a:p>
            <a:r>
              <a:rPr lang="fr-FR" sz="2000" b="1" dirty="0" smtClean="0">
                <a:latin typeface="Constantia" panose="02030602050306030303" pitchFamily="18" charset="0"/>
              </a:rPr>
              <a:t>En </a:t>
            </a:r>
            <a:r>
              <a:rPr lang="fr-FR" sz="2000" b="1" dirty="0">
                <a:latin typeface="Constantia" panose="02030602050306030303" pitchFamily="18" charset="0"/>
              </a:rPr>
              <a:t>effet, un climat scolaire positif affecte la motivation des élèves à </a:t>
            </a:r>
            <a:r>
              <a:rPr lang="fr-FR" sz="2000" b="1" dirty="0" smtClean="0">
                <a:latin typeface="Constantia" panose="02030602050306030303" pitchFamily="18" charset="0"/>
              </a:rPr>
              <a:t>apprendre, favorise </a:t>
            </a:r>
            <a:r>
              <a:rPr lang="fr-FR" sz="2000" b="1" dirty="0">
                <a:latin typeface="Constantia" panose="02030602050306030303" pitchFamily="18" charset="0"/>
              </a:rPr>
              <a:t>l’apprentissage coopératif, la cohésion du groupe, le respect et la </a:t>
            </a:r>
            <a:r>
              <a:rPr lang="fr-FR" sz="2000" b="1" dirty="0" smtClean="0">
                <a:latin typeface="Constantia" panose="02030602050306030303" pitchFamily="18" charset="0"/>
              </a:rPr>
              <a:t>confiance mutuels ».</a:t>
            </a:r>
          </a:p>
          <a:p>
            <a:endParaRPr lang="fr-FR" sz="2000" b="1" dirty="0" smtClean="0">
              <a:latin typeface="Constantia" panose="02030602050306030303" pitchFamily="18" charset="0"/>
            </a:endParaRPr>
          </a:p>
          <a:p>
            <a:endParaRPr lang="fr-FR" sz="2000" b="1" dirty="0" smtClean="0">
              <a:latin typeface="Constantia" panose="02030602050306030303" pitchFamily="18" charset="0"/>
            </a:endParaRPr>
          </a:p>
          <a:p>
            <a:r>
              <a:rPr lang="fr-FR" b="1" dirty="0" smtClean="0">
                <a:solidFill>
                  <a:schemeClr val="accent1"/>
                </a:solidFill>
                <a:latin typeface="Constantia" panose="02030602050306030303" pitchFamily="18" charset="0"/>
              </a:rPr>
              <a:t>« Evaluation partenariale de la politique de lutte contre le décrochage scolaire »</a:t>
            </a:r>
            <a:endParaRPr lang="fr-FR" b="1" dirty="0">
              <a:solidFill>
                <a:schemeClr val="accent1"/>
              </a:solidFill>
              <a:latin typeface="Constantia" panose="02030602050306030303" pitchFamily="18" charset="0"/>
            </a:endParaRPr>
          </a:p>
          <a:p>
            <a:r>
              <a:rPr lang="fr-FR" sz="1600" b="1" dirty="0" smtClean="0">
                <a:solidFill>
                  <a:schemeClr val="accent1"/>
                </a:solidFill>
                <a:latin typeface="Constantia" panose="02030602050306030303" pitchFamily="18" charset="0"/>
              </a:rPr>
              <a:t>Rapport du secrétariat général pour la modernisation de l’action publique- Novembre 2014, en collaboration avec l’éducation nationale.</a:t>
            </a:r>
            <a:endParaRPr lang="fr-FR" sz="1600" b="1" dirty="0">
              <a:solidFill>
                <a:schemeClr val="accent1"/>
              </a:solidFill>
              <a:latin typeface="Constantia" panose="02030602050306030303" pitchFamily="18" charset="0"/>
            </a:endParaRPr>
          </a:p>
        </p:txBody>
      </p:sp>
      <p:sp>
        <p:nvSpPr>
          <p:cNvPr id="5" name="ZoneTexte 4"/>
          <p:cNvSpPr txBox="1"/>
          <p:nvPr/>
        </p:nvSpPr>
        <p:spPr>
          <a:xfrm>
            <a:off x="899592" y="1052736"/>
            <a:ext cx="7992888" cy="1384995"/>
          </a:xfrm>
          <a:prstGeom prst="rect">
            <a:avLst/>
          </a:prstGeom>
          <a:noFill/>
        </p:spPr>
        <p:txBody>
          <a:bodyPr wrap="square" rtlCol="0">
            <a:spAutoFit/>
          </a:bodyPr>
          <a:lstStyle/>
          <a:p>
            <a:r>
              <a:rPr lang="fr-FR" sz="2800" b="1" dirty="0">
                <a:solidFill>
                  <a:schemeClr val="accent1"/>
                </a:solidFill>
              </a:rPr>
              <a:t>Recommandation n°2 : Développer le sentiment d’appartenance et de bien‐être des </a:t>
            </a:r>
            <a:r>
              <a:rPr lang="fr-FR" sz="2800" b="1" dirty="0" smtClean="0">
                <a:solidFill>
                  <a:schemeClr val="accent1"/>
                </a:solidFill>
              </a:rPr>
              <a:t>élèves*</a:t>
            </a:r>
            <a:endParaRPr lang="fr-FR" sz="2800" b="1" dirty="0">
              <a:solidFill>
                <a:schemeClr val="accent1"/>
              </a:solidFill>
            </a:endParaRPr>
          </a:p>
        </p:txBody>
      </p:sp>
    </p:spTree>
    <p:extLst>
      <p:ext uri="{BB962C8B-B14F-4D97-AF65-F5344CB8AC3E}">
        <p14:creationId xmlns:p14="http://schemas.microsoft.com/office/powerpoint/2010/main" val="1263628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1484784"/>
            <a:ext cx="8064896" cy="400110"/>
          </a:xfrm>
          <a:prstGeom prst="rect">
            <a:avLst/>
          </a:prstGeom>
          <a:noFill/>
        </p:spPr>
        <p:txBody>
          <a:bodyPr wrap="square" rtlCol="0">
            <a:spAutoFit/>
          </a:bodyPr>
          <a:lstStyle/>
          <a:p>
            <a:r>
              <a:rPr lang="fr-FR" sz="2000" b="1" dirty="0" smtClean="0">
                <a:ln w="0"/>
                <a:solidFill>
                  <a:schemeClr val="accent1"/>
                </a:solidFill>
                <a:effectLst>
                  <a:outerShdw blurRad="38100" dist="25400" dir="5400000" algn="ctr" rotWithShape="0">
                    <a:srgbClr val="6E747A">
                      <a:alpha val="43000"/>
                    </a:srgbClr>
                  </a:outerShdw>
                </a:effectLst>
              </a:rPr>
              <a:t>EXEMPLE D’UNE DEMARCHE INNOVANTE EN HAUTE-VIENNE</a:t>
            </a:r>
            <a:endParaRPr lang="fr-FR" sz="2000" b="1" dirty="0">
              <a:ln w="0"/>
              <a:solidFill>
                <a:schemeClr val="accent1"/>
              </a:solidFill>
              <a:effectLst>
                <a:outerShdw blurRad="38100" dist="25400" dir="5400000" algn="ctr" rotWithShape="0">
                  <a:srgbClr val="6E747A">
                    <a:alpha val="43000"/>
                  </a:srgbClr>
                </a:outerShdw>
              </a:effectLst>
            </a:endParaRPr>
          </a:p>
        </p:txBody>
      </p:sp>
      <p:sp>
        <p:nvSpPr>
          <p:cNvPr id="3" name="ZoneTexte 2"/>
          <p:cNvSpPr txBox="1"/>
          <p:nvPr/>
        </p:nvSpPr>
        <p:spPr>
          <a:xfrm>
            <a:off x="395536" y="2060848"/>
            <a:ext cx="8280920" cy="5016758"/>
          </a:xfrm>
          <a:prstGeom prst="rect">
            <a:avLst/>
          </a:prstGeom>
          <a:noFill/>
        </p:spPr>
        <p:txBody>
          <a:bodyPr wrap="square" rtlCol="0">
            <a:spAutoFit/>
          </a:bodyPr>
          <a:lstStyle/>
          <a:p>
            <a:pPr marL="285750" indent="-285750">
              <a:buFont typeface="Arial" panose="020B0604020202020204" pitchFamily="34" charset="0"/>
              <a:buChar char="•"/>
            </a:pPr>
            <a:r>
              <a:rPr lang="fr-FR" sz="2000" dirty="0" smtClean="0"/>
              <a:t>Création  en Juin 2016 d’une équipe de recherche et de réflexion sur la qualité de la vie </a:t>
            </a:r>
            <a:r>
              <a:rPr lang="fr-FR" sz="2000" dirty="0" smtClean="0"/>
              <a:t>scolaire, dans </a:t>
            </a:r>
            <a:r>
              <a:rPr lang="fr-FR" sz="2000" dirty="0" smtClean="0"/>
              <a:t>le </a:t>
            </a:r>
            <a:r>
              <a:rPr lang="fr-FR" sz="2000" dirty="0" smtClean="0"/>
              <a:t>premier degré </a:t>
            </a:r>
            <a:r>
              <a:rPr lang="fr-FR" sz="2000" dirty="0" smtClean="0"/>
              <a:t>avec 3 axes:</a:t>
            </a:r>
          </a:p>
          <a:p>
            <a:pPr marL="285750" indent="-285750">
              <a:buFont typeface="Arial" panose="020B0604020202020204" pitchFamily="34" charset="0"/>
              <a:buChar char="•"/>
            </a:pPr>
            <a:endParaRPr lang="fr-FR" sz="2000" dirty="0" smtClean="0"/>
          </a:p>
          <a:p>
            <a:pPr marL="285750" indent="-285750">
              <a:buFontTx/>
              <a:buChar char="-"/>
            </a:pPr>
            <a:r>
              <a:rPr lang="fr-FR" sz="2000" dirty="0" smtClean="0"/>
              <a:t>Bien-être au service des apprentissages: élèves et communauté scolaire</a:t>
            </a:r>
          </a:p>
          <a:p>
            <a:pPr marL="285750" indent="-285750">
              <a:buFontTx/>
              <a:buChar char="-"/>
            </a:pPr>
            <a:r>
              <a:rPr lang="fr-FR" sz="2000" dirty="0" smtClean="0"/>
              <a:t>Pédagogie coopérative</a:t>
            </a:r>
          </a:p>
          <a:p>
            <a:pPr marL="285750" indent="-285750">
              <a:buFontTx/>
              <a:buChar char="-"/>
            </a:pPr>
            <a:r>
              <a:rPr lang="fr-FR" sz="2000" dirty="0" smtClean="0"/>
              <a:t>Aménagement </a:t>
            </a:r>
            <a:r>
              <a:rPr lang="fr-FR" sz="2000" dirty="0" smtClean="0"/>
              <a:t>spatial </a:t>
            </a:r>
            <a:r>
              <a:rPr lang="fr-FR" sz="2000" dirty="0" smtClean="0"/>
              <a:t>de l’école</a:t>
            </a:r>
          </a:p>
          <a:p>
            <a:pPr marL="285750" indent="-285750">
              <a:buFontTx/>
              <a:buChar char="-"/>
            </a:pPr>
            <a:endParaRPr lang="fr-FR" sz="2000" dirty="0"/>
          </a:p>
          <a:p>
            <a:pPr marL="285750" indent="-285750">
              <a:buFont typeface="Arial" panose="020B0604020202020204" pitchFamily="34" charset="0"/>
              <a:buChar char="•"/>
            </a:pPr>
            <a:r>
              <a:rPr lang="fr-FR" sz="2000" dirty="0" smtClean="0"/>
              <a:t>Pilotée par un inspecteur de l’Education nationale </a:t>
            </a:r>
            <a:r>
              <a:rPr lang="fr-FR" sz="2000" dirty="0" smtClean="0"/>
              <a:t>chargé de </a:t>
            </a:r>
            <a:r>
              <a:rPr lang="fr-FR" sz="2000" dirty="0" smtClean="0"/>
              <a:t>mission et </a:t>
            </a:r>
            <a:r>
              <a:rPr lang="fr-FR" sz="2000" dirty="0" err="1" smtClean="0"/>
              <a:t>co</a:t>
            </a:r>
            <a:r>
              <a:rPr lang="fr-FR" sz="2000" dirty="0" smtClean="0"/>
              <a:t>-animée par </a:t>
            </a:r>
            <a:r>
              <a:rPr lang="fr-FR" sz="2000" dirty="0"/>
              <a:t>4</a:t>
            </a:r>
            <a:r>
              <a:rPr lang="fr-FR" sz="2000" dirty="0" smtClean="0"/>
              <a:t> personnes qualifiées:</a:t>
            </a:r>
          </a:p>
          <a:p>
            <a:r>
              <a:rPr lang="fr-FR" sz="2000" dirty="0"/>
              <a:t> </a:t>
            </a:r>
            <a:r>
              <a:rPr lang="fr-FR" sz="2000" dirty="0" smtClean="0"/>
              <a:t>    Un pédagogue spécialiste de la coopération, une conseillère pédagogique pour l’aménagement, une conseillère technique de service social et une infirmière conseillère </a:t>
            </a:r>
            <a:r>
              <a:rPr lang="fr-FR" sz="2000" dirty="0" smtClean="0"/>
              <a:t>technique.</a:t>
            </a:r>
            <a:endParaRPr lang="fr-FR" sz="2000" dirty="0" smtClean="0"/>
          </a:p>
          <a:p>
            <a:pPr marL="285750" indent="-285750">
              <a:buFont typeface="Arial" panose="020B0604020202020204" pitchFamily="34" charset="0"/>
              <a:buChar char="•"/>
            </a:pPr>
            <a:endParaRPr lang="fr-FR" sz="2000" dirty="0"/>
          </a:p>
          <a:p>
            <a:endParaRPr lang="fr-FR" sz="2000" dirty="0" smtClean="0"/>
          </a:p>
          <a:p>
            <a:pPr marL="285750" indent="-285750">
              <a:buFontTx/>
              <a:buChar char="-"/>
            </a:pPr>
            <a:endParaRPr lang="fr-FR" sz="2000" dirty="0"/>
          </a:p>
          <a:p>
            <a:endParaRPr lang="fr-FR" sz="2000" dirty="0"/>
          </a:p>
        </p:txBody>
      </p:sp>
    </p:spTree>
    <p:extLst>
      <p:ext uri="{BB962C8B-B14F-4D97-AF65-F5344CB8AC3E}">
        <p14:creationId xmlns:p14="http://schemas.microsoft.com/office/powerpoint/2010/main" val="3051432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836712"/>
            <a:ext cx="8305800" cy="578328"/>
          </a:xfrm>
        </p:spPr>
        <p:txBody>
          <a:bodyPr>
            <a:normAutofit/>
          </a:bodyPr>
          <a:lstStyle/>
          <a:p>
            <a:r>
              <a:rPr lang="fr-FR" sz="3200" b="1" dirty="0" smtClean="0">
                <a:solidFill>
                  <a:srgbClr val="0070C0"/>
                </a:solidFill>
                <a:latin typeface="+mn-lt"/>
              </a:rPr>
              <a:t>Projet être bien pour bien-être à l’école:</a:t>
            </a:r>
            <a:endParaRPr lang="fr-FR" sz="3200" b="1" dirty="0">
              <a:solidFill>
                <a:srgbClr val="0070C0"/>
              </a:solidFill>
              <a:latin typeface="+mn-lt"/>
            </a:endParaRPr>
          </a:p>
        </p:txBody>
      </p:sp>
      <p:sp>
        <p:nvSpPr>
          <p:cNvPr id="4" name="ZoneTexte 3"/>
          <p:cNvSpPr txBox="1"/>
          <p:nvPr/>
        </p:nvSpPr>
        <p:spPr>
          <a:xfrm>
            <a:off x="0" y="1844824"/>
            <a:ext cx="8856984" cy="4832092"/>
          </a:xfrm>
          <a:prstGeom prst="rect">
            <a:avLst/>
          </a:prstGeom>
          <a:noFill/>
        </p:spPr>
        <p:txBody>
          <a:bodyPr wrap="square" rtlCol="0">
            <a:spAutoFit/>
          </a:bodyPr>
          <a:lstStyle/>
          <a:p>
            <a:pPr marL="285750" indent="-285750">
              <a:buFont typeface="Arial" panose="020B0604020202020204" pitchFamily="34" charset="0"/>
              <a:buChar char="•"/>
            </a:pPr>
            <a:r>
              <a:rPr lang="fr-FR" sz="2800" b="1" dirty="0" smtClean="0">
                <a:solidFill>
                  <a:srgbClr val="0070C0"/>
                </a:solidFill>
              </a:rPr>
              <a:t>Un choix de posture: </a:t>
            </a:r>
            <a:r>
              <a:rPr lang="fr-FR" sz="2800" b="1" dirty="0">
                <a:solidFill>
                  <a:srgbClr val="0070C0"/>
                </a:solidFill>
              </a:rPr>
              <a:t>a</a:t>
            </a:r>
            <a:r>
              <a:rPr lang="fr-FR" sz="2800" b="1" dirty="0" smtClean="0">
                <a:solidFill>
                  <a:srgbClr val="0070C0"/>
                </a:solidFill>
              </a:rPr>
              <a:t>pproche centrée solution</a:t>
            </a:r>
          </a:p>
          <a:p>
            <a:pPr marL="285750" indent="-285750">
              <a:buFont typeface="Arial" panose="020B0604020202020204" pitchFamily="34" charset="0"/>
              <a:buChar char="•"/>
            </a:pPr>
            <a:endParaRPr lang="fr-FR" sz="2800" b="1" dirty="0">
              <a:solidFill>
                <a:srgbClr val="0070C0"/>
              </a:solidFill>
            </a:endParaRPr>
          </a:p>
          <a:p>
            <a:pPr marL="457200" indent="-457200">
              <a:buFont typeface="Arial" panose="020B0604020202020204" pitchFamily="34" charset="0"/>
              <a:buChar char="•"/>
            </a:pPr>
            <a:r>
              <a:rPr lang="fr-FR" sz="2800" b="1" dirty="0" smtClean="0">
                <a:solidFill>
                  <a:srgbClr val="0070C0"/>
                </a:solidFill>
              </a:rPr>
              <a:t>Une stratégie de partage d’une culture commune du climat scolaire apaisé et des facteurs protecteurs de la qualité de la vie scolaire, reliée au repérage précoce des difficultés et leur traitement approfondi.</a:t>
            </a:r>
            <a:endParaRPr lang="fr-FR" sz="2800" b="1" dirty="0">
              <a:solidFill>
                <a:srgbClr val="0070C0"/>
              </a:solidFill>
            </a:endParaRPr>
          </a:p>
          <a:p>
            <a:pPr marL="457200" indent="-457200">
              <a:buFont typeface="Arial" panose="020B0604020202020204" pitchFamily="34" charset="0"/>
              <a:buChar char="•"/>
            </a:pPr>
            <a:r>
              <a:rPr lang="fr-FR" sz="2800" b="1" dirty="0" smtClean="0">
                <a:solidFill>
                  <a:srgbClr val="0070C0"/>
                </a:solidFill>
              </a:rPr>
              <a:t>Un dispositif de formation des personnels de la communauté </a:t>
            </a:r>
            <a:r>
              <a:rPr lang="fr-FR" sz="2800" b="1" dirty="0" smtClean="0">
                <a:solidFill>
                  <a:srgbClr val="0070C0"/>
                </a:solidFill>
              </a:rPr>
              <a:t>éducative.</a:t>
            </a:r>
            <a:endParaRPr lang="fr-FR" sz="2800" b="1" dirty="0" smtClean="0">
              <a:solidFill>
                <a:srgbClr val="0070C0"/>
              </a:solidFill>
            </a:endParaRPr>
          </a:p>
          <a:p>
            <a:pPr marL="457200" indent="-457200">
              <a:buFont typeface="Arial" panose="020B0604020202020204" pitchFamily="34" charset="0"/>
              <a:buChar char="•"/>
            </a:pPr>
            <a:r>
              <a:rPr lang="fr-FR" sz="2800" b="1" dirty="0" smtClean="0">
                <a:solidFill>
                  <a:srgbClr val="0070C0"/>
                </a:solidFill>
              </a:rPr>
              <a:t>Un accompagnement à la mise en œuvre des actions et activités, et une </a:t>
            </a:r>
            <a:r>
              <a:rPr lang="fr-FR" sz="2800" b="1" dirty="0" smtClean="0">
                <a:solidFill>
                  <a:srgbClr val="0070C0"/>
                </a:solidFill>
              </a:rPr>
              <a:t>évaluation.</a:t>
            </a:r>
            <a:endParaRPr lang="fr-FR" sz="2800" b="1" dirty="0">
              <a:solidFill>
                <a:srgbClr val="0070C0"/>
              </a:solidFill>
            </a:endParaRPr>
          </a:p>
        </p:txBody>
      </p:sp>
    </p:spTree>
    <p:extLst>
      <p:ext uri="{BB962C8B-B14F-4D97-AF65-F5344CB8AC3E}">
        <p14:creationId xmlns:p14="http://schemas.microsoft.com/office/powerpoint/2010/main" val="69569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9824" y="836712"/>
            <a:ext cx="8229600" cy="492664"/>
          </a:xfrm>
        </p:spPr>
        <p:txBody>
          <a:bodyPr>
            <a:noAutofit/>
          </a:bodyPr>
          <a:lstStyle/>
          <a:p>
            <a:r>
              <a:rPr lang="fr-FR" sz="1800" b="1" dirty="0" smtClean="0">
                <a:latin typeface="+mn-lt"/>
              </a:rPr>
              <a:t>APPROCHE CENTRÉE SOLUTIONS : </a:t>
            </a:r>
            <a:br>
              <a:rPr lang="fr-FR" sz="1800" b="1" dirty="0" smtClean="0">
                <a:latin typeface="+mn-lt"/>
              </a:rPr>
            </a:br>
            <a:r>
              <a:rPr lang="fr-FR" sz="1800" b="1" dirty="0" smtClean="0">
                <a:latin typeface="+mn-lt"/>
              </a:rPr>
              <a:t>UN PONT À EMPRUNTER POUR </a:t>
            </a:r>
            <a:r>
              <a:rPr lang="fr-FR" sz="1800" b="1" dirty="0" smtClean="0">
                <a:latin typeface="+mn-lt"/>
              </a:rPr>
              <a:t>PASSER* </a:t>
            </a:r>
            <a:r>
              <a:rPr lang="fr-FR" sz="1400" b="1" i="1" dirty="0" err="1" smtClean="0">
                <a:latin typeface="+mn-lt"/>
              </a:rPr>
              <a:t>cf</a:t>
            </a:r>
            <a:r>
              <a:rPr lang="fr-FR" sz="1400" b="1" i="1" dirty="0" smtClean="0">
                <a:latin typeface="+mn-lt"/>
              </a:rPr>
              <a:t> travaux de J.P Durand - LIP</a:t>
            </a:r>
            <a:endParaRPr lang="fr-FR" sz="1400" b="1" i="1" dirty="0">
              <a:latin typeface="+mn-lt"/>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588543391"/>
              </p:ext>
            </p:extLst>
          </p:nvPr>
        </p:nvGraphicFramePr>
        <p:xfrm>
          <a:off x="457200" y="1600200"/>
          <a:ext cx="8229600" cy="4853136"/>
        </p:xfrm>
        <a:graphic>
          <a:graphicData uri="http://schemas.openxmlformats.org/drawingml/2006/table">
            <a:tbl>
              <a:tblPr firstRow="1" bandRow="1">
                <a:tableStyleId>{00A15C55-8517-42AA-B614-E9B94910E393}</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914727">
                <a:tc>
                  <a:txBody>
                    <a:bodyPr/>
                    <a:lstStyle/>
                    <a:p>
                      <a:r>
                        <a:rPr lang="fr-FR" dirty="0" smtClean="0"/>
                        <a:t>De l’analyse du problème</a:t>
                      </a:r>
                      <a:endParaRPr lang="fr-FR" dirty="0"/>
                    </a:p>
                  </a:txBody>
                  <a:tcPr/>
                </a:tc>
                <a:tc>
                  <a:txBody>
                    <a:bodyPr/>
                    <a:lstStyle/>
                    <a:p>
                      <a:endParaRPr lang="fr-FR" dirty="0"/>
                    </a:p>
                  </a:txBody>
                  <a:tcPr>
                    <a:solidFill>
                      <a:srgbClr val="FECAF3"/>
                    </a:solidFill>
                  </a:tcPr>
                </a:tc>
                <a:tc>
                  <a:txBody>
                    <a:bodyPr/>
                    <a:lstStyle/>
                    <a:p>
                      <a:r>
                        <a:rPr lang="fr-FR" dirty="0" smtClean="0">
                          <a:solidFill>
                            <a:schemeClr val="accent4">
                              <a:lumMod val="50000"/>
                            </a:schemeClr>
                          </a:solidFill>
                        </a:rPr>
                        <a:t>À la construction</a:t>
                      </a:r>
                      <a:r>
                        <a:rPr lang="fr-FR" baseline="0" dirty="0" smtClean="0">
                          <a:solidFill>
                            <a:schemeClr val="accent4">
                              <a:lumMod val="50000"/>
                            </a:schemeClr>
                          </a:solidFill>
                        </a:rPr>
                        <a:t> d’une vision partagée et souhaitée du futur.</a:t>
                      </a:r>
                      <a:endParaRPr lang="fr-FR" dirty="0">
                        <a:solidFill>
                          <a:schemeClr val="accent4">
                            <a:lumMod val="50000"/>
                          </a:schemeClr>
                        </a:solidFill>
                      </a:endParaRPr>
                    </a:p>
                  </a:txBody>
                  <a:tcPr>
                    <a:solidFill>
                      <a:srgbClr val="FECAF3"/>
                    </a:solidFill>
                  </a:tcPr>
                </a:tc>
                <a:extLst>
                  <a:ext uri="{0D108BD9-81ED-4DB2-BD59-A6C34878D82A}">
                    <a16:rowId xmlns:a16="http://schemas.microsoft.com/office/drawing/2014/main" val="10000"/>
                  </a:ext>
                </a:extLst>
              </a:tr>
              <a:tr h="1463564">
                <a:tc>
                  <a:txBody>
                    <a:bodyPr/>
                    <a:lstStyle/>
                    <a:p>
                      <a:r>
                        <a:rPr lang="fr-FR" dirty="0" smtClean="0"/>
                        <a:t>Du « pourquoi le problème »,</a:t>
                      </a:r>
                      <a:r>
                        <a:rPr lang="fr-FR" baseline="0" dirty="0" smtClean="0"/>
                        <a:t> recherche et vérification d’une hypothèse-cause</a:t>
                      </a:r>
                      <a:endParaRPr lang="fr-FR" dirty="0"/>
                    </a:p>
                  </a:txBody>
                  <a:tcPr/>
                </a:tc>
                <a:tc>
                  <a:txBody>
                    <a:bodyPr/>
                    <a:lstStyle/>
                    <a:p>
                      <a:endParaRPr lang="fr-FR" dirty="0"/>
                    </a:p>
                  </a:txBody>
                  <a:tcPr>
                    <a:solidFill>
                      <a:srgbClr val="FECAF3"/>
                    </a:solidFill>
                  </a:tcPr>
                </a:tc>
                <a:tc>
                  <a:txBody>
                    <a:bodyPr/>
                    <a:lstStyle/>
                    <a:p>
                      <a:r>
                        <a:rPr lang="fr-FR" dirty="0" smtClean="0">
                          <a:solidFill>
                            <a:srgbClr val="403152"/>
                          </a:solidFill>
                        </a:rPr>
                        <a:t>Au « comment les solutions », recherche d’une intervention convenant au but recherché.</a:t>
                      </a:r>
                      <a:endParaRPr lang="fr-FR" dirty="0">
                        <a:solidFill>
                          <a:srgbClr val="403152"/>
                        </a:solidFill>
                      </a:endParaRPr>
                    </a:p>
                  </a:txBody>
                  <a:tcPr>
                    <a:solidFill>
                      <a:srgbClr val="FD8EFB"/>
                    </a:solidFill>
                  </a:tcPr>
                </a:tc>
                <a:extLst>
                  <a:ext uri="{0D108BD9-81ED-4DB2-BD59-A6C34878D82A}">
                    <a16:rowId xmlns:a16="http://schemas.microsoft.com/office/drawing/2014/main" val="10001"/>
                  </a:ext>
                </a:extLst>
              </a:tr>
              <a:tr h="914727">
                <a:tc>
                  <a:txBody>
                    <a:bodyPr/>
                    <a:lstStyle/>
                    <a:p>
                      <a:r>
                        <a:rPr lang="fr-FR" dirty="0" smtClean="0"/>
                        <a:t>Du pointage des déficits, faiblesses, insuffisances</a:t>
                      </a:r>
                      <a:endParaRPr lang="fr-FR" dirty="0"/>
                    </a:p>
                  </a:txBody>
                  <a:tcPr/>
                </a:tc>
                <a:tc>
                  <a:txBody>
                    <a:bodyPr/>
                    <a:lstStyle/>
                    <a:p>
                      <a:endParaRPr lang="fr-FR" dirty="0"/>
                    </a:p>
                  </a:txBody>
                  <a:tcPr>
                    <a:solidFill>
                      <a:srgbClr val="FECAF3"/>
                    </a:solidFill>
                  </a:tcPr>
                </a:tc>
                <a:tc>
                  <a:txBody>
                    <a:bodyPr/>
                    <a:lstStyle/>
                    <a:p>
                      <a:r>
                        <a:rPr lang="fr-FR" dirty="0" smtClean="0">
                          <a:solidFill>
                            <a:srgbClr val="403152"/>
                          </a:solidFill>
                        </a:rPr>
                        <a:t>À l’amplification des ressources, des compétences.</a:t>
                      </a:r>
                      <a:endParaRPr lang="fr-FR" dirty="0">
                        <a:solidFill>
                          <a:srgbClr val="403152"/>
                        </a:solidFill>
                      </a:endParaRPr>
                    </a:p>
                  </a:txBody>
                  <a:tcPr>
                    <a:solidFill>
                      <a:srgbClr val="FECAF3"/>
                    </a:solidFill>
                  </a:tcPr>
                </a:tc>
                <a:extLst>
                  <a:ext uri="{0D108BD9-81ED-4DB2-BD59-A6C34878D82A}">
                    <a16:rowId xmlns:a16="http://schemas.microsoft.com/office/drawing/2014/main" val="10002"/>
                  </a:ext>
                </a:extLst>
              </a:tr>
              <a:tr h="370973">
                <a:tc>
                  <a:txBody>
                    <a:bodyPr/>
                    <a:lstStyle/>
                    <a:p>
                      <a:r>
                        <a:rPr lang="fr-FR" dirty="0" smtClean="0"/>
                        <a:t>De la « résistance »</a:t>
                      </a:r>
                      <a:endParaRPr lang="fr-FR" dirty="0"/>
                    </a:p>
                  </a:txBody>
                  <a:tcPr/>
                </a:tc>
                <a:tc>
                  <a:txBody>
                    <a:bodyPr/>
                    <a:lstStyle/>
                    <a:p>
                      <a:endParaRPr lang="fr-FR" dirty="0">
                        <a:solidFill>
                          <a:srgbClr val="403152"/>
                        </a:solidFill>
                      </a:endParaRPr>
                    </a:p>
                  </a:txBody>
                  <a:tcPr>
                    <a:solidFill>
                      <a:srgbClr val="FECAF3"/>
                    </a:solidFill>
                  </a:tcPr>
                </a:tc>
                <a:tc>
                  <a:txBody>
                    <a:bodyPr/>
                    <a:lstStyle/>
                    <a:p>
                      <a:r>
                        <a:rPr lang="fr-FR" dirty="0" smtClean="0">
                          <a:solidFill>
                            <a:srgbClr val="403152"/>
                          </a:solidFill>
                        </a:rPr>
                        <a:t>À la « coopération ».</a:t>
                      </a:r>
                      <a:endParaRPr lang="fr-FR" dirty="0">
                        <a:solidFill>
                          <a:srgbClr val="403152"/>
                        </a:solidFill>
                      </a:endParaRPr>
                    </a:p>
                  </a:txBody>
                  <a:tcPr>
                    <a:solidFill>
                      <a:srgbClr val="FD8EFB"/>
                    </a:solidFill>
                  </a:tcPr>
                </a:tc>
                <a:extLst>
                  <a:ext uri="{0D108BD9-81ED-4DB2-BD59-A6C34878D82A}">
                    <a16:rowId xmlns:a16="http://schemas.microsoft.com/office/drawing/2014/main" val="10003"/>
                  </a:ext>
                </a:extLst>
              </a:tr>
              <a:tr h="1189145">
                <a:tc>
                  <a:txBody>
                    <a:bodyPr/>
                    <a:lstStyle/>
                    <a:p>
                      <a:r>
                        <a:rPr lang="fr-FR" dirty="0" smtClean="0"/>
                        <a:t>D’une dynamique de réaction et de réparation</a:t>
                      </a:r>
                      <a:endParaRPr lang="fr-FR" dirty="0"/>
                    </a:p>
                  </a:txBody>
                  <a:tcPr/>
                </a:tc>
                <a:tc>
                  <a:txBody>
                    <a:bodyPr/>
                    <a:lstStyle/>
                    <a:p>
                      <a:endParaRPr lang="fr-FR" dirty="0"/>
                    </a:p>
                  </a:txBody>
                  <a:tcPr>
                    <a:solidFill>
                      <a:srgbClr val="FECAF3"/>
                    </a:solidFill>
                  </a:tcPr>
                </a:tc>
                <a:tc>
                  <a:txBody>
                    <a:bodyPr/>
                    <a:lstStyle/>
                    <a:p>
                      <a:r>
                        <a:rPr lang="fr-FR" dirty="0" smtClean="0">
                          <a:solidFill>
                            <a:srgbClr val="403152"/>
                          </a:solidFill>
                        </a:rPr>
                        <a:t>À une dynamique de développement, d’addition de choix, d’actions positives.</a:t>
                      </a:r>
                      <a:endParaRPr lang="fr-FR" dirty="0">
                        <a:solidFill>
                          <a:srgbClr val="403152"/>
                        </a:solidFill>
                      </a:endParaRPr>
                    </a:p>
                  </a:txBody>
                  <a:tcPr>
                    <a:solidFill>
                      <a:srgbClr val="FECAF3"/>
                    </a:solidFill>
                  </a:tcPr>
                </a:tc>
                <a:extLst>
                  <a:ext uri="{0D108BD9-81ED-4DB2-BD59-A6C34878D82A}">
                    <a16:rowId xmlns:a16="http://schemas.microsoft.com/office/drawing/2014/main" val="10004"/>
                  </a:ext>
                </a:extLst>
              </a:tr>
            </a:tbl>
          </a:graphicData>
        </a:graphic>
      </p:graphicFrame>
      <p:sp>
        <p:nvSpPr>
          <p:cNvPr id="5" name="Flèche courbée vers le bas 4"/>
          <p:cNvSpPr/>
          <p:nvPr/>
        </p:nvSpPr>
        <p:spPr>
          <a:xfrm>
            <a:off x="2781300" y="2578100"/>
            <a:ext cx="3263900" cy="1358900"/>
          </a:xfrm>
          <a:prstGeom prst="curvedDownArrow">
            <a:avLst/>
          </a:prstGeom>
          <a:solidFill>
            <a:srgbClr val="FC02FF"/>
          </a:solidFill>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p14="http://schemas.microsoft.com/office/powerpoint/2010/main" val="34493958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r>
              <a:rPr lang="fr-FR" dirty="0" smtClean="0"/>
              <a:t>EXPÉRIENCE SCOLAIRE DE QUALITÉ: que souhaitons-nous ?</a:t>
            </a:r>
            <a:endParaRPr lang="fr-FR" dirty="0"/>
          </a:p>
        </p:txBody>
      </p:sp>
      <p:sp>
        <p:nvSpPr>
          <p:cNvPr id="3" name="Espace réservé du contenu 2"/>
          <p:cNvSpPr>
            <a:spLocks noGrp="1"/>
          </p:cNvSpPr>
          <p:nvPr>
            <p:ph idx="1"/>
          </p:nvPr>
        </p:nvSpPr>
        <p:spPr/>
        <p:txBody>
          <a:bodyPr>
            <a:normAutofit fontScale="92500"/>
          </a:bodyPr>
          <a:lstStyle/>
          <a:p>
            <a:r>
              <a:rPr lang="fr-FR" dirty="0" smtClean="0"/>
              <a:t>Confort corporel / disponibilité physique</a:t>
            </a:r>
          </a:p>
          <a:p>
            <a:r>
              <a:rPr lang="fr-FR" dirty="0" smtClean="0"/>
              <a:t>Ouverture attentionnelle / présence attentive</a:t>
            </a:r>
          </a:p>
          <a:p>
            <a:r>
              <a:rPr lang="fr-FR" dirty="0" smtClean="0"/>
              <a:t>Régulation émotionnelle / autorégulation émotionnelle</a:t>
            </a:r>
          </a:p>
          <a:p>
            <a:r>
              <a:rPr lang="fr-FR" dirty="0" smtClean="0"/>
              <a:t>Empathie / décentration</a:t>
            </a:r>
          </a:p>
          <a:p>
            <a:r>
              <a:rPr lang="fr-FR" dirty="0" smtClean="0"/>
              <a:t>Proximité sociale</a:t>
            </a:r>
          </a:p>
          <a:p>
            <a:r>
              <a:rPr lang="fr-FR" dirty="0" smtClean="0"/>
              <a:t>Coopération / altruisme</a:t>
            </a:r>
          </a:p>
          <a:p>
            <a:r>
              <a:rPr lang="fr-FR" dirty="0" smtClean="0"/>
              <a:t>Résilience</a:t>
            </a:r>
          </a:p>
          <a:p>
            <a:r>
              <a:rPr lang="fr-FR" dirty="0" smtClean="0"/>
              <a:t>Gratitude</a:t>
            </a:r>
          </a:p>
          <a:p>
            <a:r>
              <a:rPr lang="fr-FR" dirty="0" smtClean="0"/>
              <a:t>Satisfaction scolaire (bien-être à l’école dans la littérature)</a:t>
            </a:r>
            <a:endParaRPr lang="fr-FR" dirty="0"/>
          </a:p>
        </p:txBody>
      </p:sp>
    </p:spTree>
    <p:extLst>
      <p:ext uri="{BB962C8B-B14F-4D97-AF65-F5344CB8AC3E}">
        <p14:creationId xmlns:p14="http://schemas.microsoft.com/office/powerpoint/2010/main" val="341398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heckerboard(across)">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heckerboard(across)">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prstTxWarp prst="textDeflateInflate">
              <a:avLst/>
            </a:prstTxWarp>
          </a:bodyPr>
          <a:lstStyle/>
          <a:p>
            <a:r>
              <a:rPr lang="fr-FR"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ORIGAMI DES SOLUTIONS</a:t>
            </a:r>
            <a:endParaRPr lang="fr-FR"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5" name="Forme libre 4"/>
          <p:cNvSpPr/>
          <p:nvPr/>
        </p:nvSpPr>
        <p:spPr>
          <a:xfrm>
            <a:off x="3534833" y="3450167"/>
            <a:ext cx="2053167" cy="1016000"/>
          </a:xfrm>
          <a:custGeom>
            <a:avLst/>
            <a:gdLst>
              <a:gd name="connsiteX0" fmla="*/ 107916 w 1169945"/>
              <a:gd name="connsiteY0" fmla="*/ 275166 h 1016000"/>
              <a:gd name="connsiteX1" fmla="*/ 446583 w 1169945"/>
              <a:gd name="connsiteY1" fmla="*/ 359833 h 1016000"/>
              <a:gd name="connsiteX2" fmla="*/ 637083 w 1169945"/>
              <a:gd name="connsiteY2" fmla="*/ 508000 h 1016000"/>
              <a:gd name="connsiteX3" fmla="*/ 679416 w 1169945"/>
              <a:gd name="connsiteY3" fmla="*/ 571500 h 1016000"/>
              <a:gd name="connsiteX4" fmla="*/ 658250 w 1169945"/>
              <a:gd name="connsiteY4" fmla="*/ 719666 h 1016000"/>
              <a:gd name="connsiteX5" fmla="*/ 340750 w 1169945"/>
              <a:gd name="connsiteY5" fmla="*/ 719666 h 1016000"/>
              <a:gd name="connsiteX6" fmla="*/ 361916 w 1169945"/>
              <a:gd name="connsiteY6" fmla="*/ 571500 h 1016000"/>
              <a:gd name="connsiteX7" fmla="*/ 446583 w 1169945"/>
              <a:gd name="connsiteY7" fmla="*/ 529166 h 1016000"/>
              <a:gd name="connsiteX8" fmla="*/ 658250 w 1169945"/>
              <a:gd name="connsiteY8" fmla="*/ 486833 h 1016000"/>
              <a:gd name="connsiteX9" fmla="*/ 721750 w 1169945"/>
              <a:gd name="connsiteY9" fmla="*/ 465666 h 1016000"/>
              <a:gd name="connsiteX10" fmla="*/ 869916 w 1169945"/>
              <a:gd name="connsiteY10" fmla="*/ 381000 h 1016000"/>
              <a:gd name="connsiteX11" fmla="*/ 954583 w 1169945"/>
              <a:gd name="connsiteY11" fmla="*/ 359833 h 1016000"/>
              <a:gd name="connsiteX12" fmla="*/ 1039250 w 1169945"/>
              <a:gd name="connsiteY12" fmla="*/ 381000 h 1016000"/>
              <a:gd name="connsiteX13" fmla="*/ 1081583 w 1169945"/>
              <a:gd name="connsiteY13" fmla="*/ 508000 h 1016000"/>
              <a:gd name="connsiteX14" fmla="*/ 1060416 w 1169945"/>
              <a:gd name="connsiteY14" fmla="*/ 698500 h 1016000"/>
              <a:gd name="connsiteX15" fmla="*/ 1018083 w 1169945"/>
              <a:gd name="connsiteY15" fmla="*/ 762000 h 1016000"/>
              <a:gd name="connsiteX16" fmla="*/ 891083 w 1169945"/>
              <a:gd name="connsiteY16" fmla="*/ 889000 h 1016000"/>
              <a:gd name="connsiteX17" fmla="*/ 742916 w 1169945"/>
              <a:gd name="connsiteY17" fmla="*/ 952500 h 1016000"/>
              <a:gd name="connsiteX18" fmla="*/ 658250 w 1169945"/>
              <a:gd name="connsiteY18" fmla="*/ 994833 h 1016000"/>
              <a:gd name="connsiteX19" fmla="*/ 531250 w 1169945"/>
              <a:gd name="connsiteY19" fmla="*/ 1016000 h 1016000"/>
              <a:gd name="connsiteX20" fmla="*/ 213750 w 1169945"/>
              <a:gd name="connsiteY20" fmla="*/ 994833 h 1016000"/>
              <a:gd name="connsiteX21" fmla="*/ 107916 w 1169945"/>
              <a:gd name="connsiteY21" fmla="*/ 889000 h 1016000"/>
              <a:gd name="connsiteX22" fmla="*/ 65583 w 1169945"/>
              <a:gd name="connsiteY22" fmla="*/ 846666 h 1016000"/>
              <a:gd name="connsiteX23" fmla="*/ 65583 w 1169945"/>
              <a:gd name="connsiteY23" fmla="*/ 529166 h 1016000"/>
              <a:gd name="connsiteX24" fmla="*/ 192583 w 1169945"/>
              <a:gd name="connsiteY24" fmla="*/ 465666 h 1016000"/>
              <a:gd name="connsiteX25" fmla="*/ 679416 w 1169945"/>
              <a:gd name="connsiteY25" fmla="*/ 486833 h 1016000"/>
              <a:gd name="connsiteX26" fmla="*/ 806416 w 1169945"/>
              <a:gd name="connsiteY26" fmla="*/ 529166 h 1016000"/>
              <a:gd name="connsiteX27" fmla="*/ 933416 w 1169945"/>
              <a:gd name="connsiteY27" fmla="*/ 592666 h 1016000"/>
              <a:gd name="connsiteX28" fmla="*/ 1039250 w 1169945"/>
              <a:gd name="connsiteY28" fmla="*/ 677333 h 1016000"/>
              <a:gd name="connsiteX29" fmla="*/ 1018083 w 1169945"/>
              <a:gd name="connsiteY29" fmla="*/ 740833 h 1016000"/>
              <a:gd name="connsiteX30" fmla="*/ 891083 w 1169945"/>
              <a:gd name="connsiteY30" fmla="*/ 804333 h 1016000"/>
              <a:gd name="connsiteX31" fmla="*/ 615916 w 1169945"/>
              <a:gd name="connsiteY31" fmla="*/ 719666 h 1016000"/>
              <a:gd name="connsiteX32" fmla="*/ 573583 w 1169945"/>
              <a:gd name="connsiteY32" fmla="*/ 656166 h 1016000"/>
              <a:gd name="connsiteX33" fmla="*/ 594750 w 1169945"/>
              <a:gd name="connsiteY33" fmla="*/ 529166 h 1016000"/>
              <a:gd name="connsiteX34" fmla="*/ 658250 w 1169945"/>
              <a:gd name="connsiteY34" fmla="*/ 508000 h 1016000"/>
              <a:gd name="connsiteX35" fmla="*/ 806416 w 1169945"/>
              <a:gd name="connsiteY35" fmla="*/ 444500 h 1016000"/>
              <a:gd name="connsiteX36" fmla="*/ 1039250 w 1169945"/>
              <a:gd name="connsiteY36" fmla="*/ 465666 h 1016000"/>
              <a:gd name="connsiteX37" fmla="*/ 1102750 w 1169945"/>
              <a:gd name="connsiteY37" fmla="*/ 508000 h 1016000"/>
              <a:gd name="connsiteX38" fmla="*/ 1039250 w 1169945"/>
              <a:gd name="connsiteY38" fmla="*/ 635000 h 1016000"/>
              <a:gd name="connsiteX39" fmla="*/ 869916 w 1169945"/>
              <a:gd name="connsiteY39" fmla="*/ 677333 h 1016000"/>
              <a:gd name="connsiteX40" fmla="*/ 806416 w 1169945"/>
              <a:gd name="connsiteY40" fmla="*/ 698500 h 1016000"/>
              <a:gd name="connsiteX41" fmla="*/ 658250 w 1169945"/>
              <a:gd name="connsiteY41" fmla="*/ 740833 h 1016000"/>
              <a:gd name="connsiteX42" fmla="*/ 531250 w 1169945"/>
              <a:gd name="connsiteY42" fmla="*/ 719666 h 1016000"/>
              <a:gd name="connsiteX43" fmla="*/ 615916 w 1169945"/>
              <a:gd name="connsiteY43" fmla="*/ 508000 h 1016000"/>
              <a:gd name="connsiteX44" fmla="*/ 679416 w 1169945"/>
              <a:gd name="connsiteY44" fmla="*/ 444500 h 1016000"/>
              <a:gd name="connsiteX45" fmla="*/ 827583 w 1169945"/>
              <a:gd name="connsiteY45" fmla="*/ 359833 h 1016000"/>
              <a:gd name="connsiteX46" fmla="*/ 891083 w 1169945"/>
              <a:gd name="connsiteY46" fmla="*/ 338666 h 1016000"/>
              <a:gd name="connsiteX47" fmla="*/ 1102750 w 1169945"/>
              <a:gd name="connsiteY47" fmla="*/ 359833 h 1016000"/>
              <a:gd name="connsiteX48" fmla="*/ 1145083 w 1169945"/>
              <a:gd name="connsiteY48" fmla="*/ 550333 h 1016000"/>
              <a:gd name="connsiteX49" fmla="*/ 1081583 w 1169945"/>
              <a:gd name="connsiteY49" fmla="*/ 592666 h 1016000"/>
              <a:gd name="connsiteX50" fmla="*/ 891083 w 1169945"/>
              <a:gd name="connsiteY50" fmla="*/ 656166 h 1016000"/>
              <a:gd name="connsiteX51" fmla="*/ 785250 w 1169945"/>
              <a:gd name="connsiteY51" fmla="*/ 698500 h 1016000"/>
              <a:gd name="connsiteX52" fmla="*/ 319583 w 1169945"/>
              <a:gd name="connsiteY52" fmla="*/ 698500 h 1016000"/>
              <a:gd name="connsiteX53" fmla="*/ 361916 w 1169945"/>
              <a:gd name="connsiteY53" fmla="*/ 423333 h 1016000"/>
              <a:gd name="connsiteX54" fmla="*/ 573583 w 1169945"/>
              <a:gd name="connsiteY54" fmla="*/ 317500 h 1016000"/>
              <a:gd name="connsiteX55" fmla="*/ 637083 w 1169945"/>
              <a:gd name="connsiteY55" fmla="*/ 296333 h 1016000"/>
              <a:gd name="connsiteX56" fmla="*/ 764083 w 1169945"/>
              <a:gd name="connsiteY56" fmla="*/ 317500 h 1016000"/>
              <a:gd name="connsiteX57" fmla="*/ 679416 w 1169945"/>
              <a:gd name="connsiteY57" fmla="*/ 571500 h 1016000"/>
              <a:gd name="connsiteX58" fmla="*/ 594750 w 1169945"/>
              <a:gd name="connsiteY58" fmla="*/ 613833 h 1016000"/>
              <a:gd name="connsiteX59" fmla="*/ 383083 w 1169945"/>
              <a:gd name="connsiteY59" fmla="*/ 677333 h 1016000"/>
              <a:gd name="connsiteX60" fmla="*/ 234916 w 1169945"/>
              <a:gd name="connsiteY60" fmla="*/ 656166 h 1016000"/>
              <a:gd name="connsiteX61" fmla="*/ 213750 w 1169945"/>
              <a:gd name="connsiteY61" fmla="*/ 592666 h 1016000"/>
              <a:gd name="connsiteX62" fmla="*/ 256083 w 1169945"/>
              <a:gd name="connsiteY62" fmla="*/ 423333 h 1016000"/>
              <a:gd name="connsiteX63" fmla="*/ 340750 w 1169945"/>
              <a:gd name="connsiteY63" fmla="*/ 317500 h 1016000"/>
              <a:gd name="connsiteX64" fmla="*/ 446583 w 1169945"/>
              <a:gd name="connsiteY64" fmla="*/ 232833 h 1016000"/>
              <a:gd name="connsiteX65" fmla="*/ 615916 w 1169945"/>
              <a:gd name="connsiteY65" fmla="*/ 169333 h 1016000"/>
              <a:gd name="connsiteX66" fmla="*/ 891083 w 1169945"/>
              <a:gd name="connsiteY66" fmla="*/ 232833 h 1016000"/>
              <a:gd name="connsiteX67" fmla="*/ 975750 w 1169945"/>
              <a:gd name="connsiteY67" fmla="*/ 359833 h 1016000"/>
              <a:gd name="connsiteX68" fmla="*/ 954583 w 1169945"/>
              <a:gd name="connsiteY68" fmla="*/ 613833 h 1016000"/>
              <a:gd name="connsiteX69" fmla="*/ 785250 w 1169945"/>
              <a:gd name="connsiteY69" fmla="*/ 719666 h 1016000"/>
              <a:gd name="connsiteX70" fmla="*/ 531250 w 1169945"/>
              <a:gd name="connsiteY70" fmla="*/ 783166 h 1016000"/>
              <a:gd name="connsiteX71" fmla="*/ 404250 w 1169945"/>
              <a:gd name="connsiteY71" fmla="*/ 804333 h 1016000"/>
              <a:gd name="connsiteX72" fmla="*/ 171416 w 1169945"/>
              <a:gd name="connsiteY72" fmla="*/ 783166 h 1016000"/>
              <a:gd name="connsiteX73" fmla="*/ 213750 w 1169945"/>
              <a:gd name="connsiteY73" fmla="*/ 571500 h 1016000"/>
              <a:gd name="connsiteX74" fmla="*/ 404250 w 1169945"/>
              <a:gd name="connsiteY74" fmla="*/ 402166 h 1016000"/>
              <a:gd name="connsiteX75" fmla="*/ 488916 w 1169945"/>
              <a:gd name="connsiteY75" fmla="*/ 381000 h 1016000"/>
              <a:gd name="connsiteX76" fmla="*/ 764083 w 1169945"/>
              <a:gd name="connsiteY76" fmla="*/ 402166 h 1016000"/>
              <a:gd name="connsiteX77" fmla="*/ 764083 w 1169945"/>
              <a:gd name="connsiteY77" fmla="*/ 529166 h 1016000"/>
              <a:gd name="connsiteX78" fmla="*/ 700583 w 1169945"/>
              <a:gd name="connsiteY78" fmla="*/ 550333 h 1016000"/>
              <a:gd name="connsiteX79" fmla="*/ 573583 w 1169945"/>
              <a:gd name="connsiteY79" fmla="*/ 529166 h 1016000"/>
              <a:gd name="connsiteX80" fmla="*/ 658250 w 1169945"/>
              <a:gd name="connsiteY80" fmla="*/ 486833 h 1016000"/>
              <a:gd name="connsiteX81" fmla="*/ 764083 w 1169945"/>
              <a:gd name="connsiteY81" fmla="*/ 465666 h 1016000"/>
              <a:gd name="connsiteX82" fmla="*/ 848750 w 1169945"/>
              <a:gd name="connsiteY82" fmla="*/ 444500 h 1016000"/>
              <a:gd name="connsiteX83" fmla="*/ 1102750 w 1169945"/>
              <a:gd name="connsiteY83" fmla="*/ 465666 h 1016000"/>
              <a:gd name="connsiteX84" fmla="*/ 1060416 w 1169945"/>
              <a:gd name="connsiteY84" fmla="*/ 677333 h 1016000"/>
              <a:gd name="connsiteX85" fmla="*/ 933416 w 1169945"/>
              <a:gd name="connsiteY85" fmla="*/ 804333 h 1016000"/>
              <a:gd name="connsiteX86" fmla="*/ 869916 w 1169945"/>
              <a:gd name="connsiteY86" fmla="*/ 825500 h 1016000"/>
              <a:gd name="connsiteX87" fmla="*/ 742916 w 1169945"/>
              <a:gd name="connsiteY87" fmla="*/ 910166 h 1016000"/>
              <a:gd name="connsiteX88" fmla="*/ 552416 w 1169945"/>
              <a:gd name="connsiteY88" fmla="*/ 952500 h 1016000"/>
              <a:gd name="connsiteX89" fmla="*/ 404250 w 1169945"/>
              <a:gd name="connsiteY89" fmla="*/ 931333 h 1016000"/>
              <a:gd name="connsiteX90" fmla="*/ 425416 w 1169945"/>
              <a:gd name="connsiteY90" fmla="*/ 783166 h 1016000"/>
              <a:gd name="connsiteX91" fmla="*/ 467750 w 1169945"/>
              <a:gd name="connsiteY91" fmla="*/ 719666 h 1016000"/>
              <a:gd name="connsiteX92" fmla="*/ 615916 w 1169945"/>
              <a:gd name="connsiteY92" fmla="*/ 571500 h 1016000"/>
              <a:gd name="connsiteX93" fmla="*/ 742916 w 1169945"/>
              <a:gd name="connsiteY93" fmla="*/ 529166 h 1016000"/>
              <a:gd name="connsiteX94" fmla="*/ 573583 w 1169945"/>
              <a:gd name="connsiteY94" fmla="*/ 613833 h 1016000"/>
              <a:gd name="connsiteX95" fmla="*/ 425416 w 1169945"/>
              <a:gd name="connsiteY95" fmla="*/ 571500 h 1016000"/>
              <a:gd name="connsiteX96" fmla="*/ 552416 w 1169945"/>
              <a:gd name="connsiteY96" fmla="*/ 127000 h 1016000"/>
              <a:gd name="connsiteX97" fmla="*/ 594750 w 1169945"/>
              <a:gd name="connsiteY97" fmla="*/ 84666 h 1016000"/>
              <a:gd name="connsiteX98" fmla="*/ 700583 w 1169945"/>
              <a:gd name="connsiteY98" fmla="*/ 0 h 1016000"/>
              <a:gd name="connsiteX99" fmla="*/ 912250 w 1169945"/>
              <a:gd name="connsiteY99" fmla="*/ 21166 h 1016000"/>
              <a:gd name="connsiteX100" fmla="*/ 954583 w 1169945"/>
              <a:gd name="connsiteY100" fmla="*/ 84666 h 1016000"/>
              <a:gd name="connsiteX101" fmla="*/ 1018083 w 1169945"/>
              <a:gd name="connsiteY101" fmla="*/ 148166 h 1016000"/>
              <a:gd name="connsiteX102" fmla="*/ 1060416 w 1169945"/>
              <a:gd name="connsiteY102" fmla="*/ 275166 h 1016000"/>
              <a:gd name="connsiteX103" fmla="*/ 1018083 w 1169945"/>
              <a:gd name="connsiteY103" fmla="*/ 444500 h 1016000"/>
              <a:gd name="connsiteX104" fmla="*/ 721750 w 1169945"/>
              <a:gd name="connsiteY104" fmla="*/ 613833 h 1016000"/>
              <a:gd name="connsiteX105" fmla="*/ 552416 w 1169945"/>
              <a:gd name="connsiteY105" fmla="*/ 698500 h 1016000"/>
              <a:gd name="connsiteX106" fmla="*/ 361916 w 1169945"/>
              <a:gd name="connsiteY106" fmla="*/ 762000 h 1016000"/>
              <a:gd name="connsiteX107" fmla="*/ 298416 w 1169945"/>
              <a:gd name="connsiteY107" fmla="*/ 571500 h 1016000"/>
              <a:gd name="connsiteX108" fmla="*/ 488916 w 1169945"/>
              <a:gd name="connsiteY108" fmla="*/ 423333 h 1016000"/>
              <a:gd name="connsiteX109" fmla="*/ 531250 w 1169945"/>
              <a:gd name="connsiteY109" fmla="*/ 381000 h 1016000"/>
              <a:gd name="connsiteX110" fmla="*/ 637083 w 1169945"/>
              <a:gd name="connsiteY110" fmla="*/ 359833 h 1016000"/>
              <a:gd name="connsiteX111" fmla="*/ 700583 w 1169945"/>
              <a:gd name="connsiteY111" fmla="*/ 381000 h 1016000"/>
              <a:gd name="connsiteX112" fmla="*/ 679416 w 1169945"/>
              <a:gd name="connsiteY112" fmla="*/ 677333 h 1016000"/>
              <a:gd name="connsiteX113" fmla="*/ 573583 w 1169945"/>
              <a:gd name="connsiteY113" fmla="*/ 740833 h 1016000"/>
              <a:gd name="connsiteX114" fmla="*/ 383083 w 1169945"/>
              <a:gd name="connsiteY114" fmla="*/ 804333 h 1016000"/>
              <a:gd name="connsiteX115" fmla="*/ 298416 w 1169945"/>
              <a:gd name="connsiteY115" fmla="*/ 846666 h 1016000"/>
              <a:gd name="connsiteX116" fmla="*/ 150250 w 1169945"/>
              <a:gd name="connsiteY116" fmla="*/ 804333 h 1016000"/>
              <a:gd name="connsiteX117" fmla="*/ 277250 w 1169945"/>
              <a:gd name="connsiteY117" fmla="*/ 486833 h 1016000"/>
              <a:gd name="connsiteX118" fmla="*/ 425416 w 1169945"/>
              <a:gd name="connsiteY118" fmla="*/ 444500 h 1016000"/>
              <a:gd name="connsiteX119" fmla="*/ 594750 w 1169945"/>
              <a:gd name="connsiteY119" fmla="*/ 465666 h 1016000"/>
              <a:gd name="connsiteX120" fmla="*/ 615916 w 1169945"/>
              <a:gd name="connsiteY120" fmla="*/ 529166 h 1016000"/>
              <a:gd name="connsiteX121" fmla="*/ 467750 w 1169945"/>
              <a:gd name="connsiteY121" fmla="*/ 698500 h 1016000"/>
              <a:gd name="connsiteX122" fmla="*/ 107916 w 1169945"/>
              <a:gd name="connsiteY122" fmla="*/ 762000 h 1016000"/>
              <a:gd name="connsiteX123" fmla="*/ 23250 w 1169945"/>
              <a:gd name="connsiteY123" fmla="*/ 740833 h 1016000"/>
              <a:gd name="connsiteX124" fmla="*/ 2083 w 1169945"/>
              <a:gd name="connsiteY124" fmla="*/ 656166 h 1016000"/>
              <a:gd name="connsiteX125" fmla="*/ 2083 w 1169945"/>
              <a:gd name="connsiteY125" fmla="*/ 486833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1169945" h="1016000">
                <a:moveTo>
                  <a:pt x="107916" y="275166"/>
                </a:moveTo>
                <a:cubicBezTo>
                  <a:pt x="220805" y="303388"/>
                  <a:pt x="338220" y="317430"/>
                  <a:pt x="446583" y="359833"/>
                </a:cubicBezTo>
                <a:cubicBezTo>
                  <a:pt x="473671" y="370433"/>
                  <a:pt x="596983" y="457875"/>
                  <a:pt x="637083" y="508000"/>
                </a:cubicBezTo>
                <a:cubicBezTo>
                  <a:pt x="652975" y="527865"/>
                  <a:pt x="665305" y="550333"/>
                  <a:pt x="679416" y="571500"/>
                </a:cubicBezTo>
                <a:cubicBezTo>
                  <a:pt x="672361" y="620889"/>
                  <a:pt x="698598" y="690322"/>
                  <a:pt x="658250" y="719666"/>
                </a:cubicBezTo>
                <a:cubicBezTo>
                  <a:pt x="578187" y="777894"/>
                  <a:pt x="431179" y="737752"/>
                  <a:pt x="340750" y="719666"/>
                </a:cubicBezTo>
                <a:cubicBezTo>
                  <a:pt x="347805" y="670277"/>
                  <a:pt x="337687" y="615112"/>
                  <a:pt x="361916" y="571500"/>
                </a:cubicBezTo>
                <a:cubicBezTo>
                  <a:pt x="377240" y="543917"/>
                  <a:pt x="417581" y="541596"/>
                  <a:pt x="446583" y="529166"/>
                </a:cubicBezTo>
                <a:cubicBezTo>
                  <a:pt x="520466" y="497502"/>
                  <a:pt x="570613" y="499353"/>
                  <a:pt x="658250" y="486833"/>
                </a:cubicBezTo>
                <a:cubicBezTo>
                  <a:pt x="679417" y="479777"/>
                  <a:pt x="701794" y="475644"/>
                  <a:pt x="721750" y="465666"/>
                </a:cubicBezTo>
                <a:cubicBezTo>
                  <a:pt x="844568" y="404257"/>
                  <a:pt x="721486" y="436661"/>
                  <a:pt x="869916" y="381000"/>
                </a:cubicBezTo>
                <a:cubicBezTo>
                  <a:pt x="897155" y="370785"/>
                  <a:pt x="926361" y="366889"/>
                  <a:pt x="954583" y="359833"/>
                </a:cubicBezTo>
                <a:cubicBezTo>
                  <a:pt x="982805" y="366889"/>
                  <a:pt x="1020318" y="358912"/>
                  <a:pt x="1039250" y="381000"/>
                </a:cubicBezTo>
                <a:cubicBezTo>
                  <a:pt x="1068290" y="414881"/>
                  <a:pt x="1081583" y="508000"/>
                  <a:pt x="1081583" y="508000"/>
                </a:cubicBezTo>
                <a:cubicBezTo>
                  <a:pt x="1074527" y="571500"/>
                  <a:pt x="1075912" y="636517"/>
                  <a:pt x="1060416" y="698500"/>
                </a:cubicBezTo>
                <a:cubicBezTo>
                  <a:pt x="1054246" y="723180"/>
                  <a:pt x="1034984" y="742987"/>
                  <a:pt x="1018083" y="762000"/>
                </a:cubicBezTo>
                <a:cubicBezTo>
                  <a:pt x="978309" y="806746"/>
                  <a:pt x="944631" y="862226"/>
                  <a:pt x="891083" y="889000"/>
                </a:cubicBezTo>
                <a:cubicBezTo>
                  <a:pt x="610265" y="1029407"/>
                  <a:pt x="960938" y="859061"/>
                  <a:pt x="742916" y="952500"/>
                </a:cubicBezTo>
                <a:cubicBezTo>
                  <a:pt x="713914" y="964929"/>
                  <a:pt x="688472" y="985766"/>
                  <a:pt x="658250" y="994833"/>
                </a:cubicBezTo>
                <a:cubicBezTo>
                  <a:pt x="617143" y="1007165"/>
                  <a:pt x="573583" y="1008944"/>
                  <a:pt x="531250" y="1016000"/>
                </a:cubicBezTo>
                <a:cubicBezTo>
                  <a:pt x="425417" y="1008944"/>
                  <a:pt x="318375" y="1012271"/>
                  <a:pt x="213750" y="994833"/>
                </a:cubicBezTo>
                <a:cubicBezTo>
                  <a:pt x="155135" y="985064"/>
                  <a:pt x="138309" y="926991"/>
                  <a:pt x="107916" y="889000"/>
                </a:cubicBezTo>
                <a:cubicBezTo>
                  <a:pt x="95449" y="873417"/>
                  <a:pt x="79694" y="860777"/>
                  <a:pt x="65583" y="846666"/>
                </a:cubicBezTo>
                <a:cubicBezTo>
                  <a:pt x="25454" y="726282"/>
                  <a:pt x="12460" y="715094"/>
                  <a:pt x="65583" y="529166"/>
                </a:cubicBezTo>
                <a:cubicBezTo>
                  <a:pt x="74221" y="498933"/>
                  <a:pt x="169349" y="473411"/>
                  <a:pt x="192583" y="465666"/>
                </a:cubicBezTo>
                <a:cubicBezTo>
                  <a:pt x="354861" y="472722"/>
                  <a:pt x="517847" y="470119"/>
                  <a:pt x="679416" y="486833"/>
                </a:cubicBezTo>
                <a:cubicBezTo>
                  <a:pt x="723802" y="491425"/>
                  <a:pt x="806416" y="529166"/>
                  <a:pt x="806416" y="529166"/>
                </a:cubicBezTo>
                <a:cubicBezTo>
                  <a:pt x="988399" y="650490"/>
                  <a:pt x="758148" y="505032"/>
                  <a:pt x="933416" y="592666"/>
                </a:cubicBezTo>
                <a:cubicBezTo>
                  <a:pt x="986816" y="619366"/>
                  <a:pt x="999876" y="637960"/>
                  <a:pt x="1039250" y="677333"/>
                </a:cubicBezTo>
                <a:cubicBezTo>
                  <a:pt x="1032194" y="698500"/>
                  <a:pt x="1032021" y="723411"/>
                  <a:pt x="1018083" y="740833"/>
                </a:cubicBezTo>
                <a:cubicBezTo>
                  <a:pt x="988242" y="778134"/>
                  <a:pt x="932914" y="790389"/>
                  <a:pt x="891083" y="804333"/>
                </a:cubicBezTo>
                <a:cubicBezTo>
                  <a:pt x="698574" y="785082"/>
                  <a:pt x="708893" y="831239"/>
                  <a:pt x="615916" y="719666"/>
                </a:cubicBezTo>
                <a:cubicBezTo>
                  <a:pt x="599630" y="700123"/>
                  <a:pt x="587694" y="677333"/>
                  <a:pt x="573583" y="656166"/>
                </a:cubicBezTo>
                <a:cubicBezTo>
                  <a:pt x="580639" y="613833"/>
                  <a:pt x="573457" y="566429"/>
                  <a:pt x="594750" y="529166"/>
                </a:cubicBezTo>
                <a:cubicBezTo>
                  <a:pt x="605820" y="509794"/>
                  <a:pt x="637742" y="516789"/>
                  <a:pt x="658250" y="508000"/>
                </a:cubicBezTo>
                <a:cubicBezTo>
                  <a:pt x="841339" y="429533"/>
                  <a:pt x="657497" y="494138"/>
                  <a:pt x="806416" y="444500"/>
                </a:cubicBezTo>
                <a:cubicBezTo>
                  <a:pt x="884027" y="451555"/>
                  <a:pt x="963049" y="449337"/>
                  <a:pt x="1039250" y="465666"/>
                </a:cubicBezTo>
                <a:cubicBezTo>
                  <a:pt x="1064125" y="470996"/>
                  <a:pt x="1094705" y="483866"/>
                  <a:pt x="1102750" y="508000"/>
                </a:cubicBezTo>
                <a:cubicBezTo>
                  <a:pt x="1117123" y="551118"/>
                  <a:pt x="1074452" y="613879"/>
                  <a:pt x="1039250" y="635000"/>
                </a:cubicBezTo>
                <a:cubicBezTo>
                  <a:pt x="1004693" y="655734"/>
                  <a:pt x="895924" y="670831"/>
                  <a:pt x="869916" y="677333"/>
                </a:cubicBezTo>
                <a:cubicBezTo>
                  <a:pt x="848271" y="682744"/>
                  <a:pt x="827869" y="692371"/>
                  <a:pt x="806416" y="698500"/>
                </a:cubicBezTo>
                <a:cubicBezTo>
                  <a:pt x="620370" y="751656"/>
                  <a:pt x="810502" y="690082"/>
                  <a:pt x="658250" y="740833"/>
                </a:cubicBezTo>
                <a:cubicBezTo>
                  <a:pt x="615917" y="733777"/>
                  <a:pt x="552093" y="757182"/>
                  <a:pt x="531250" y="719666"/>
                </a:cubicBezTo>
                <a:cubicBezTo>
                  <a:pt x="449371" y="572285"/>
                  <a:pt x="552580" y="560780"/>
                  <a:pt x="615916" y="508000"/>
                </a:cubicBezTo>
                <a:cubicBezTo>
                  <a:pt x="638912" y="488837"/>
                  <a:pt x="656420" y="463663"/>
                  <a:pt x="679416" y="444500"/>
                </a:cubicBezTo>
                <a:cubicBezTo>
                  <a:pt x="716932" y="413236"/>
                  <a:pt x="784955" y="378102"/>
                  <a:pt x="827583" y="359833"/>
                </a:cubicBezTo>
                <a:cubicBezTo>
                  <a:pt x="848091" y="351044"/>
                  <a:pt x="869916" y="345722"/>
                  <a:pt x="891083" y="338666"/>
                </a:cubicBezTo>
                <a:cubicBezTo>
                  <a:pt x="961639" y="345722"/>
                  <a:pt x="1034978" y="338980"/>
                  <a:pt x="1102750" y="359833"/>
                </a:cubicBezTo>
                <a:cubicBezTo>
                  <a:pt x="1193212" y="387667"/>
                  <a:pt x="1176025" y="488450"/>
                  <a:pt x="1145083" y="550333"/>
                </a:cubicBezTo>
                <a:cubicBezTo>
                  <a:pt x="1133706" y="573086"/>
                  <a:pt x="1103670" y="580045"/>
                  <a:pt x="1081583" y="592666"/>
                </a:cubicBezTo>
                <a:cubicBezTo>
                  <a:pt x="987206" y="646596"/>
                  <a:pt x="1002239" y="633935"/>
                  <a:pt x="891083" y="656166"/>
                </a:cubicBezTo>
                <a:cubicBezTo>
                  <a:pt x="855805" y="670277"/>
                  <a:pt x="822111" y="689285"/>
                  <a:pt x="785250" y="698500"/>
                </a:cubicBezTo>
                <a:cubicBezTo>
                  <a:pt x="617744" y="740377"/>
                  <a:pt x="504741" y="710843"/>
                  <a:pt x="319583" y="698500"/>
                </a:cubicBezTo>
                <a:cubicBezTo>
                  <a:pt x="333694" y="606778"/>
                  <a:pt x="322402" y="507302"/>
                  <a:pt x="361916" y="423333"/>
                </a:cubicBezTo>
                <a:cubicBezTo>
                  <a:pt x="397786" y="347109"/>
                  <a:pt x="505502" y="336952"/>
                  <a:pt x="573583" y="317500"/>
                </a:cubicBezTo>
                <a:cubicBezTo>
                  <a:pt x="595036" y="311371"/>
                  <a:pt x="615916" y="303389"/>
                  <a:pt x="637083" y="296333"/>
                </a:cubicBezTo>
                <a:lnTo>
                  <a:pt x="764083" y="317500"/>
                </a:lnTo>
                <a:cubicBezTo>
                  <a:pt x="814371" y="418077"/>
                  <a:pt x="753067" y="518892"/>
                  <a:pt x="679416" y="571500"/>
                </a:cubicBezTo>
                <a:cubicBezTo>
                  <a:pt x="653740" y="589840"/>
                  <a:pt x="624046" y="602115"/>
                  <a:pt x="594750" y="613833"/>
                </a:cubicBezTo>
                <a:cubicBezTo>
                  <a:pt x="508865" y="648187"/>
                  <a:pt x="466245" y="656542"/>
                  <a:pt x="383083" y="677333"/>
                </a:cubicBezTo>
                <a:cubicBezTo>
                  <a:pt x="333694" y="670277"/>
                  <a:pt x="279539" y="678478"/>
                  <a:pt x="234916" y="656166"/>
                </a:cubicBezTo>
                <a:cubicBezTo>
                  <a:pt x="214960" y="646188"/>
                  <a:pt x="211730" y="614886"/>
                  <a:pt x="213750" y="592666"/>
                </a:cubicBezTo>
                <a:cubicBezTo>
                  <a:pt x="219018" y="534723"/>
                  <a:pt x="231702" y="476159"/>
                  <a:pt x="256083" y="423333"/>
                </a:cubicBezTo>
                <a:cubicBezTo>
                  <a:pt x="275015" y="382314"/>
                  <a:pt x="311349" y="351801"/>
                  <a:pt x="340750" y="317500"/>
                </a:cubicBezTo>
                <a:cubicBezTo>
                  <a:pt x="370283" y="283045"/>
                  <a:pt x="405725" y="253262"/>
                  <a:pt x="446583" y="232833"/>
                </a:cubicBezTo>
                <a:cubicBezTo>
                  <a:pt x="497200" y="207525"/>
                  <a:pt x="560960" y="187652"/>
                  <a:pt x="615916" y="169333"/>
                </a:cubicBezTo>
                <a:cubicBezTo>
                  <a:pt x="696983" y="177440"/>
                  <a:pt x="824520" y="156761"/>
                  <a:pt x="891083" y="232833"/>
                </a:cubicBezTo>
                <a:cubicBezTo>
                  <a:pt x="924587" y="271123"/>
                  <a:pt x="975750" y="359833"/>
                  <a:pt x="975750" y="359833"/>
                </a:cubicBezTo>
                <a:cubicBezTo>
                  <a:pt x="968694" y="444500"/>
                  <a:pt x="994335" y="538746"/>
                  <a:pt x="954583" y="613833"/>
                </a:cubicBezTo>
                <a:cubicBezTo>
                  <a:pt x="923440" y="672660"/>
                  <a:pt x="843856" y="688109"/>
                  <a:pt x="785250" y="719666"/>
                </a:cubicBezTo>
                <a:cubicBezTo>
                  <a:pt x="683825" y="774279"/>
                  <a:pt x="650418" y="764833"/>
                  <a:pt x="531250" y="783166"/>
                </a:cubicBezTo>
                <a:cubicBezTo>
                  <a:pt x="488832" y="789692"/>
                  <a:pt x="446583" y="797277"/>
                  <a:pt x="404250" y="804333"/>
                </a:cubicBezTo>
                <a:cubicBezTo>
                  <a:pt x="326639" y="797277"/>
                  <a:pt x="220765" y="843482"/>
                  <a:pt x="171416" y="783166"/>
                </a:cubicBezTo>
                <a:cubicBezTo>
                  <a:pt x="125853" y="727478"/>
                  <a:pt x="183322" y="636702"/>
                  <a:pt x="213750" y="571500"/>
                </a:cubicBezTo>
                <a:cubicBezTo>
                  <a:pt x="226743" y="543658"/>
                  <a:pt x="362958" y="422812"/>
                  <a:pt x="404250" y="402166"/>
                </a:cubicBezTo>
                <a:cubicBezTo>
                  <a:pt x="430269" y="389156"/>
                  <a:pt x="460694" y="388055"/>
                  <a:pt x="488916" y="381000"/>
                </a:cubicBezTo>
                <a:cubicBezTo>
                  <a:pt x="580638" y="388055"/>
                  <a:pt x="675629" y="376894"/>
                  <a:pt x="764083" y="402166"/>
                </a:cubicBezTo>
                <a:cubicBezTo>
                  <a:pt x="807985" y="414709"/>
                  <a:pt x="776626" y="516623"/>
                  <a:pt x="764083" y="529166"/>
                </a:cubicBezTo>
                <a:cubicBezTo>
                  <a:pt x="748306" y="544943"/>
                  <a:pt x="721750" y="543277"/>
                  <a:pt x="700583" y="550333"/>
                </a:cubicBezTo>
                <a:cubicBezTo>
                  <a:pt x="658250" y="543277"/>
                  <a:pt x="597389" y="564875"/>
                  <a:pt x="573583" y="529166"/>
                </a:cubicBezTo>
                <a:cubicBezTo>
                  <a:pt x="556080" y="502912"/>
                  <a:pt x="628316" y="496811"/>
                  <a:pt x="658250" y="486833"/>
                </a:cubicBezTo>
                <a:cubicBezTo>
                  <a:pt x="692380" y="475456"/>
                  <a:pt x="728963" y="473470"/>
                  <a:pt x="764083" y="465666"/>
                </a:cubicBezTo>
                <a:cubicBezTo>
                  <a:pt x="792481" y="459355"/>
                  <a:pt x="820528" y="451555"/>
                  <a:pt x="848750" y="444500"/>
                </a:cubicBezTo>
                <a:cubicBezTo>
                  <a:pt x="933417" y="451555"/>
                  <a:pt x="1045600" y="402801"/>
                  <a:pt x="1102750" y="465666"/>
                </a:cubicBezTo>
                <a:cubicBezTo>
                  <a:pt x="1151151" y="518907"/>
                  <a:pt x="1084616" y="609572"/>
                  <a:pt x="1060416" y="677333"/>
                </a:cubicBezTo>
                <a:cubicBezTo>
                  <a:pt x="1041209" y="731113"/>
                  <a:pt x="983323" y="779380"/>
                  <a:pt x="933416" y="804333"/>
                </a:cubicBezTo>
                <a:cubicBezTo>
                  <a:pt x="913460" y="814311"/>
                  <a:pt x="889420" y="814665"/>
                  <a:pt x="869916" y="825500"/>
                </a:cubicBezTo>
                <a:cubicBezTo>
                  <a:pt x="825440" y="850209"/>
                  <a:pt x="788423" y="887413"/>
                  <a:pt x="742916" y="910166"/>
                </a:cubicBezTo>
                <a:cubicBezTo>
                  <a:pt x="722986" y="920131"/>
                  <a:pt x="563552" y="950273"/>
                  <a:pt x="552416" y="952500"/>
                </a:cubicBezTo>
                <a:cubicBezTo>
                  <a:pt x="503027" y="945444"/>
                  <a:pt x="434184" y="971245"/>
                  <a:pt x="404250" y="931333"/>
                </a:cubicBezTo>
                <a:cubicBezTo>
                  <a:pt x="374316" y="891421"/>
                  <a:pt x="411080" y="830952"/>
                  <a:pt x="425416" y="783166"/>
                </a:cubicBezTo>
                <a:cubicBezTo>
                  <a:pt x="432726" y="758800"/>
                  <a:pt x="450732" y="738575"/>
                  <a:pt x="467750" y="719666"/>
                </a:cubicBezTo>
                <a:cubicBezTo>
                  <a:pt x="514475" y="667750"/>
                  <a:pt x="549654" y="593588"/>
                  <a:pt x="615916" y="571500"/>
                </a:cubicBezTo>
                <a:cubicBezTo>
                  <a:pt x="658249" y="557389"/>
                  <a:pt x="781180" y="506207"/>
                  <a:pt x="742916" y="529166"/>
                </a:cubicBezTo>
                <a:cubicBezTo>
                  <a:pt x="617951" y="604145"/>
                  <a:pt x="676112" y="579656"/>
                  <a:pt x="573583" y="613833"/>
                </a:cubicBezTo>
                <a:cubicBezTo>
                  <a:pt x="524194" y="599722"/>
                  <a:pt x="439164" y="620991"/>
                  <a:pt x="425416" y="571500"/>
                </a:cubicBezTo>
                <a:cubicBezTo>
                  <a:pt x="363552" y="348790"/>
                  <a:pt x="440283" y="257823"/>
                  <a:pt x="552416" y="127000"/>
                </a:cubicBezTo>
                <a:cubicBezTo>
                  <a:pt x="565403" y="111848"/>
                  <a:pt x="579598" y="97653"/>
                  <a:pt x="594750" y="84666"/>
                </a:cubicBezTo>
                <a:cubicBezTo>
                  <a:pt x="629051" y="55265"/>
                  <a:pt x="665305" y="28222"/>
                  <a:pt x="700583" y="0"/>
                </a:cubicBezTo>
                <a:cubicBezTo>
                  <a:pt x="771139" y="7055"/>
                  <a:pt x="844981" y="-1257"/>
                  <a:pt x="912250" y="21166"/>
                </a:cubicBezTo>
                <a:cubicBezTo>
                  <a:pt x="936384" y="29210"/>
                  <a:pt x="938297" y="65123"/>
                  <a:pt x="954583" y="84666"/>
                </a:cubicBezTo>
                <a:cubicBezTo>
                  <a:pt x="973746" y="107662"/>
                  <a:pt x="996916" y="126999"/>
                  <a:pt x="1018083" y="148166"/>
                </a:cubicBezTo>
                <a:cubicBezTo>
                  <a:pt x="1032194" y="190499"/>
                  <a:pt x="1071239" y="231875"/>
                  <a:pt x="1060416" y="275166"/>
                </a:cubicBezTo>
                <a:cubicBezTo>
                  <a:pt x="1046305" y="331611"/>
                  <a:pt x="1056188" y="400533"/>
                  <a:pt x="1018083" y="444500"/>
                </a:cubicBezTo>
                <a:cubicBezTo>
                  <a:pt x="844905" y="644321"/>
                  <a:pt x="853488" y="553952"/>
                  <a:pt x="721750" y="613833"/>
                </a:cubicBezTo>
                <a:cubicBezTo>
                  <a:pt x="664299" y="639947"/>
                  <a:pt x="610770" y="674472"/>
                  <a:pt x="552416" y="698500"/>
                </a:cubicBezTo>
                <a:cubicBezTo>
                  <a:pt x="490523" y="723985"/>
                  <a:pt x="361916" y="762000"/>
                  <a:pt x="361916" y="762000"/>
                </a:cubicBezTo>
                <a:cubicBezTo>
                  <a:pt x="231919" y="736000"/>
                  <a:pt x="194171" y="765098"/>
                  <a:pt x="298416" y="571500"/>
                </a:cubicBezTo>
                <a:cubicBezTo>
                  <a:pt x="362916" y="451714"/>
                  <a:pt x="399879" y="482691"/>
                  <a:pt x="488916" y="423333"/>
                </a:cubicBezTo>
                <a:cubicBezTo>
                  <a:pt x="505521" y="412263"/>
                  <a:pt x="512907" y="388861"/>
                  <a:pt x="531250" y="381000"/>
                </a:cubicBezTo>
                <a:cubicBezTo>
                  <a:pt x="564317" y="366828"/>
                  <a:pt x="601805" y="366889"/>
                  <a:pt x="637083" y="359833"/>
                </a:cubicBezTo>
                <a:cubicBezTo>
                  <a:pt x="658250" y="366889"/>
                  <a:pt x="689513" y="361628"/>
                  <a:pt x="700583" y="381000"/>
                </a:cubicBezTo>
                <a:cubicBezTo>
                  <a:pt x="742192" y="453815"/>
                  <a:pt x="717414" y="617622"/>
                  <a:pt x="679416" y="677333"/>
                </a:cubicBezTo>
                <a:cubicBezTo>
                  <a:pt x="657329" y="712042"/>
                  <a:pt x="610380" y="722434"/>
                  <a:pt x="573583" y="740833"/>
                </a:cubicBezTo>
                <a:cubicBezTo>
                  <a:pt x="388297" y="833476"/>
                  <a:pt x="544763" y="743703"/>
                  <a:pt x="383083" y="804333"/>
                </a:cubicBezTo>
                <a:cubicBezTo>
                  <a:pt x="353539" y="815412"/>
                  <a:pt x="326638" y="832555"/>
                  <a:pt x="298416" y="846666"/>
                </a:cubicBezTo>
                <a:cubicBezTo>
                  <a:pt x="249027" y="832555"/>
                  <a:pt x="164361" y="853722"/>
                  <a:pt x="150250" y="804333"/>
                </a:cubicBezTo>
                <a:cubicBezTo>
                  <a:pt x="122846" y="708418"/>
                  <a:pt x="185709" y="547860"/>
                  <a:pt x="277250" y="486833"/>
                </a:cubicBezTo>
                <a:cubicBezTo>
                  <a:pt x="295472" y="474685"/>
                  <a:pt x="414122" y="447323"/>
                  <a:pt x="425416" y="444500"/>
                </a:cubicBezTo>
                <a:cubicBezTo>
                  <a:pt x="481861" y="451555"/>
                  <a:pt x="542769" y="442563"/>
                  <a:pt x="594750" y="465666"/>
                </a:cubicBezTo>
                <a:cubicBezTo>
                  <a:pt x="615139" y="474728"/>
                  <a:pt x="621327" y="507521"/>
                  <a:pt x="615916" y="529166"/>
                </a:cubicBezTo>
                <a:cubicBezTo>
                  <a:pt x="600189" y="592075"/>
                  <a:pt x="528801" y="673062"/>
                  <a:pt x="467750" y="698500"/>
                </a:cubicBezTo>
                <a:cubicBezTo>
                  <a:pt x="362608" y="742309"/>
                  <a:pt x="217686" y="749803"/>
                  <a:pt x="107916" y="762000"/>
                </a:cubicBezTo>
                <a:cubicBezTo>
                  <a:pt x="79694" y="754944"/>
                  <a:pt x="43820" y="761403"/>
                  <a:pt x="23250" y="740833"/>
                </a:cubicBezTo>
                <a:cubicBezTo>
                  <a:pt x="2680" y="720263"/>
                  <a:pt x="4499" y="685156"/>
                  <a:pt x="2083" y="656166"/>
                </a:cubicBezTo>
                <a:cubicBezTo>
                  <a:pt x="-2605" y="599917"/>
                  <a:pt x="2083" y="543277"/>
                  <a:pt x="2083" y="486833"/>
                </a:cubicBezTo>
              </a:path>
            </a:pathLst>
          </a:custGeom>
          <a:solidFill>
            <a:schemeClr val="accent3"/>
          </a:solidFill>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sp>
        <p:nvSpPr>
          <p:cNvPr id="3" name="Espace réservé du contenu 2"/>
          <p:cNvSpPr>
            <a:spLocks noGrp="1"/>
          </p:cNvSpPr>
          <p:nvPr>
            <p:ph idx="1"/>
          </p:nvPr>
        </p:nvSpPr>
        <p:spPr/>
        <p:txBody>
          <a:bodyPr/>
          <a:lstStyle/>
          <a:p>
            <a:pPr marL="0" indent="0">
              <a:buNone/>
            </a:pPr>
            <a:r>
              <a:rPr lang="fr-F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QUALITÉS</a:t>
            </a:r>
          </a:p>
          <a:p>
            <a:pPr marL="0" indent="0">
              <a:buNone/>
            </a:pPr>
            <a:r>
              <a:rPr lang="fr-FR"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Je suis…compréhensif									</a:t>
            </a:r>
            <a:endParaRPr lang="fr-FR"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ZoneTexte 5"/>
          <p:cNvSpPr txBox="1"/>
          <p:nvPr/>
        </p:nvSpPr>
        <p:spPr>
          <a:xfrm>
            <a:off x="3139844" y="1622992"/>
            <a:ext cx="2781082" cy="830997"/>
          </a:xfrm>
          <a:prstGeom prst="rect">
            <a:avLst/>
          </a:prstGeom>
          <a:noFill/>
        </p:spPr>
        <p:txBody>
          <a:bodyPr wrap="none" rtlCol="0">
            <a:spAutoFit/>
          </a:bodyPr>
          <a:lstStyle/>
          <a:p>
            <a:r>
              <a:rPr lang="fr-F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COMPÉTENCES</a:t>
            </a:r>
          </a:p>
          <a:p>
            <a:r>
              <a:rPr lang="fr-FR"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Je suis capable de comprendre</a:t>
            </a:r>
            <a:endParaRPr lang="fr-FR"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ZoneTexte 6"/>
          <p:cNvSpPr txBox="1"/>
          <p:nvPr/>
        </p:nvSpPr>
        <p:spPr>
          <a:xfrm>
            <a:off x="6922860" y="1635437"/>
            <a:ext cx="1915653" cy="923330"/>
          </a:xfrm>
          <a:prstGeom prst="rect">
            <a:avLst/>
          </a:prstGeom>
          <a:noFill/>
        </p:spPr>
        <p:txBody>
          <a:bodyPr wrap="none" rtlCol="0">
            <a:spAutoFit/>
          </a:bodyPr>
          <a:lstStyle/>
          <a:p>
            <a:pPr algn="ctr"/>
            <a:r>
              <a:rPr lang="fr-F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FORCES</a:t>
            </a:r>
          </a:p>
          <a:p>
            <a:pPr algn="ctr"/>
            <a:r>
              <a:rPr lang="fr-F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 CARACTÈRE</a:t>
            </a:r>
          </a:p>
          <a:p>
            <a:pPr algn="ctr"/>
            <a:r>
              <a:rPr lang="fr-FR"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l’ingéniosité</a:t>
            </a:r>
          </a:p>
        </p:txBody>
      </p:sp>
      <p:sp>
        <p:nvSpPr>
          <p:cNvPr id="8" name="ZoneTexte 7"/>
          <p:cNvSpPr txBox="1"/>
          <p:nvPr/>
        </p:nvSpPr>
        <p:spPr>
          <a:xfrm>
            <a:off x="6544364" y="3704630"/>
            <a:ext cx="1940355" cy="584776"/>
          </a:xfrm>
          <a:prstGeom prst="rect">
            <a:avLst/>
          </a:prstGeom>
          <a:noFill/>
        </p:spPr>
        <p:txBody>
          <a:bodyPr wrap="non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fr-FR"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OBJECTIFS</a:t>
            </a:r>
            <a:endParaRPr lang="fr-FR"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9" name="ZoneTexte 8"/>
          <p:cNvSpPr txBox="1"/>
          <p:nvPr/>
        </p:nvSpPr>
        <p:spPr>
          <a:xfrm>
            <a:off x="476204" y="3722271"/>
            <a:ext cx="1938151" cy="584776"/>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r-FR"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SOUHAITS</a:t>
            </a:r>
            <a:endParaRPr lang="fr-FR"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0" name="ZoneTexte 9"/>
          <p:cNvSpPr txBox="1"/>
          <p:nvPr/>
        </p:nvSpPr>
        <p:spPr>
          <a:xfrm>
            <a:off x="476204" y="5383542"/>
            <a:ext cx="3178600" cy="1015663"/>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r-FR"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RESSOURCES</a:t>
            </a:r>
          </a:p>
          <a:p>
            <a:r>
              <a:rPr lang="fr-FR" sz="1400" b="1"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pôle  ressources, outils, stratégies,</a:t>
            </a:r>
          </a:p>
          <a:p>
            <a:r>
              <a:rPr lang="fr-FR" sz="1400" b="1"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décloisonnement</a:t>
            </a:r>
            <a:r>
              <a:rPr lang="fr-FR" sz="1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CP/CE1+</a:t>
            </a:r>
            <a:endParaRPr lang="fr-FR" sz="1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1" name="ZoneTexte 10"/>
          <p:cNvSpPr txBox="1"/>
          <p:nvPr/>
        </p:nvSpPr>
        <p:spPr>
          <a:xfrm>
            <a:off x="3654804" y="5328124"/>
            <a:ext cx="2009076" cy="1077218"/>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fr-FR"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RÉSEAUX</a:t>
            </a:r>
          </a:p>
          <a:p>
            <a:r>
              <a:rPr lang="fr-FR" sz="1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Personnes ressources</a:t>
            </a:r>
          </a:p>
          <a:p>
            <a:r>
              <a:rPr lang="fr-FR" sz="1600" b="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Réseaux sociaux</a:t>
            </a:r>
            <a:endParaRPr lang="fr-FR" sz="1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2" name="ZoneTexte 11"/>
          <p:cNvSpPr txBox="1"/>
          <p:nvPr/>
        </p:nvSpPr>
        <p:spPr>
          <a:xfrm>
            <a:off x="5941763" y="5320778"/>
            <a:ext cx="3048463" cy="1323439"/>
          </a:xfrm>
          <a:prstGeom prst="rect">
            <a:avLst/>
          </a:prstGeom>
          <a:noFill/>
        </p:spPr>
        <p:txBody>
          <a:bodyPr wrap="non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fr-FR" sz="3200" b="1" dirty="0" smtClean="0">
                <a:ln>
                  <a:prstDash val="solid"/>
                </a:ln>
                <a:solidFill>
                  <a:schemeClr val="accent4">
                    <a:lumMod val="75000"/>
                  </a:schemeClr>
                </a:solidFill>
                <a:effectLst>
                  <a:outerShdw blurRad="88000" dist="50800" dir="5040000" algn="tl">
                    <a:schemeClr val="accent4">
                      <a:tint val="80000"/>
                      <a:satMod val="250000"/>
                      <a:alpha val="45000"/>
                    </a:schemeClr>
                  </a:outerShdw>
                </a:effectLst>
              </a:rPr>
              <a:t>STRUCTURES</a:t>
            </a:r>
          </a:p>
          <a:p>
            <a:r>
              <a:rPr lang="fr-FR" sz="1600" b="1" dirty="0" smtClean="0">
                <a:ln>
                  <a:prstDash val="solid"/>
                </a:ln>
                <a:solidFill>
                  <a:schemeClr val="accent4">
                    <a:lumMod val="75000"/>
                  </a:schemeClr>
                </a:solidFill>
                <a:effectLst>
                  <a:outerShdw blurRad="88000" dist="50800" dir="5040000" algn="tl">
                    <a:schemeClr val="accent4">
                      <a:tint val="80000"/>
                      <a:satMod val="250000"/>
                      <a:alpha val="45000"/>
                    </a:schemeClr>
                  </a:outerShdw>
                </a:effectLst>
              </a:rPr>
              <a:t>Entités, organismes ,lieux dédiés: </a:t>
            </a:r>
          </a:p>
          <a:p>
            <a:r>
              <a:rPr lang="fr-FR" sz="1600" b="1" dirty="0" smtClean="0">
                <a:ln>
                  <a:prstDash val="solid"/>
                </a:ln>
                <a:solidFill>
                  <a:schemeClr val="accent4">
                    <a:lumMod val="75000"/>
                  </a:schemeClr>
                </a:solidFill>
                <a:effectLst>
                  <a:outerShdw blurRad="88000" dist="50800" dir="5040000" algn="tl">
                    <a:schemeClr val="accent4">
                      <a:tint val="80000"/>
                      <a:satMod val="250000"/>
                      <a:alpha val="45000"/>
                    </a:schemeClr>
                  </a:outerShdw>
                </a:effectLst>
              </a:rPr>
              <a:t>soutien/accompagnement</a:t>
            </a:r>
          </a:p>
          <a:p>
            <a:endParaRPr lang="fr-FR" sz="1600" b="1" dirty="0">
              <a:ln>
                <a:prstDash val="solid"/>
              </a:ln>
              <a:solidFill>
                <a:schemeClr val="accent4">
                  <a:lumMod val="75000"/>
                </a:schemeClr>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242537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p:bldP spid="6" grpId="0"/>
      <p:bldP spid="7" grpId="0"/>
      <p:bldP spid="8" grpId="0"/>
      <p:bldP spid="9" grpId="0"/>
      <p:bldP spid="10" grpId="0"/>
      <p:bldP spid="11" grpId="0"/>
      <p:bldP spid="1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418</TotalTime>
  <Words>1768</Words>
  <Application>Microsoft Office PowerPoint</Application>
  <PresentationFormat>Affichage à l'écran (4:3)</PresentationFormat>
  <Paragraphs>184</Paragraphs>
  <Slides>29</Slides>
  <Notes>13</Notes>
  <HiddenSlides>0</HiddenSlides>
  <MMClips>1</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29</vt:i4>
      </vt:variant>
    </vt:vector>
  </HeadingPairs>
  <TitlesOfParts>
    <vt:vector size="38" baseType="lpstr">
      <vt:lpstr>Arial</vt:lpstr>
      <vt:lpstr>Calibri</vt:lpstr>
      <vt:lpstr>Constantia</vt:lpstr>
      <vt:lpstr>Mangal</vt:lpstr>
      <vt:lpstr>Tahoma</vt:lpstr>
      <vt:lpstr>Times New Roman</vt:lpstr>
      <vt:lpstr>Wingdings</vt:lpstr>
      <vt:lpstr>Wingdings 2</vt:lpstr>
      <vt:lpstr>Débit</vt:lpstr>
      <vt:lpstr>Approches innovantes  au service de l’accrochage,  de la motivation et du bien-être à l’école</vt:lpstr>
      <vt:lpstr>Décrochage: regard institutionnel</vt:lpstr>
      <vt:lpstr>Le nombre de jeunes sortants chaque année sans qualification du système éducatif est passé  de 140 000 en 2010 à 110 000 en 2014 et 98 000 en 2016.</vt:lpstr>
      <vt:lpstr>Présentation PowerPoint</vt:lpstr>
      <vt:lpstr>Présentation PowerPoint</vt:lpstr>
      <vt:lpstr>Projet être bien pour bien-être à l’école:</vt:lpstr>
      <vt:lpstr>APPROCHE CENTRÉE SOLUTIONS :  UN PONT À EMPRUNTER POUR PASSER* cf travaux de J.P Durand - LIP</vt:lpstr>
      <vt:lpstr> EXPÉRIENCE SCOLAIRE DE QUALITÉ: que souhaitons-nous ?</vt:lpstr>
      <vt:lpstr>ORIGAMI DES SOLUTIONS</vt:lpstr>
      <vt:lpstr>Présentation PowerPoint</vt:lpstr>
      <vt:lpstr>Présentation PowerPoint</vt:lpstr>
      <vt:lpstr>Relaxation : Balayer son sentiment d’inconfort</vt:lpstr>
      <vt:lpstr>Massage  Un prétexte pour découvrir et apaiser son corps par le toucher </vt:lpstr>
      <vt:lpstr>  Gymnastique lente : la posture est souvent le reflet de ce que l’on vit intérieurement</vt:lpstr>
      <vt:lpstr>Gymnastique non volontaire :  Inviter son corps à se laisser aller </vt:lpstr>
      <vt:lpstr>Concentration  La concentration est une attention ouverte</vt:lpstr>
      <vt:lpstr>  Respiration : l’acte respiratoire est le miroir du corps</vt:lpstr>
      <vt:lpstr>Visualisation Voir en soi comme en rêve sur son petit écran intérieur</vt:lpstr>
      <vt:lpstr>Présentation PowerPoint</vt:lpstr>
      <vt:lpstr>Présentation PowerPoint</vt:lpstr>
      <vt:lpstr>Pratiques de bien être</vt:lpstr>
      <vt:lpstr>                      Pourquoi? </vt:lpstr>
      <vt:lpstr>Présentation PowerPoint</vt:lpstr>
      <vt:lpstr>Présentation PowerPoint</vt:lpstr>
      <vt:lpstr>Ouvrages et publications</vt:lpstr>
      <vt:lpstr>Présentation PowerPoint</vt:lpstr>
      <vt:lpstr>Présentation PowerPoint</vt:lpstr>
      <vt:lpstr>Présentation PowerPoint</vt:lpstr>
      <vt:lpstr>Présentation PowerPoint</vt:lpstr>
    </vt:vector>
  </TitlesOfParts>
  <Company>Académie de Limoges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bien être à l’école</dc:title>
  <dc:creator>nchabrely</dc:creator>
  <cp:lastModifiedBy>Véronique Brun</cp:lastModifiedBy>
  <cp:revision>83</cp:revision>
  <dcterms:created xsi:type="dcterms:W3CDTF">2016-01-25T15:55:58Z</dcterms:created>
  <dcterms:modified xsi:type="dcterms:W3CDTF">2019-06-18T09:35:18Z</dcterms:modified>
</cp:coreProperties>
</file>