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9"/>
  </p:notesMasterIdLst>
  <p:handoutMasterIdLst>
    <p:handoutMasterId r:id="rId20"/>
  </p:handoutMasterIdLst>
  <p:sldIdLst>
    <p:sldId id="306" r:id="rId3"/>
    <p:sldId id="309" r:id="rId4"/>
    <p:sldId id="310" r:id="rId5"/>
    <p:sldId id="324" r:id="rId6"/>
    <p:sldId id="325" r:id="rId7"/>
    <p:sldId id="337" r:id="rId8"/>
    <p:sldId id="326" r:id="rId9"/>
    <p:sldId id="338" r:id="rId10"/>
    <p:sldId id="334" r:id="rId11"/>
    <p:sldId id="332" r:id="rId12"/>
    <p:sldId id="333" r:id="rId13"/>
    <p:sldId id="329" r:id="rId14"/>
    <p:sldId id="335" r:id="rId15"/>
    <p:sldId id="336" r:id="rId16"/>
    <p:sldId id="341" r:id="rId17"/>
    <p:sldId id="340" r:id="rId18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849" autoAdjust="0"/>
    <p:restoredTop sz="95238" autoAdjust="0"/>
  </p:normalViewPr>
  <p:slideViewPr>
    <p:cSldViewPr>
      <p:cViewPr varScale="1">
        <p:scale>
          <a:sx n="85" d="100"/>
          <a:sy n="85" d="100"/>
        </p:scale>
        <p:origin x="821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29879-BBF8-4D45-BB90-DDB5D1604BB4}" type="datetimeFigureOut">
              <a:rPr lang="fr-FR" smtClean="0"/>
              <a:t>14/06/2019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59D71-63E8-45C7-819D-C1F8E3E351C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5359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CC07A-D9D8-4793-9D01-E81769E5D69B}" type="datetimeFigureOut">
              <a:rPr lang="fr-FR" smtClean="0"/>
              <a:t>14/06/2019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39A94-5B3A-4155-B0F3-FCF1DD83762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2441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39A94-5B3A-4155-B0F3-FCF1DD83762A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1026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8C6C3-E6C0-47D7-BE49-9850DD05BD29}" type="datetimeFigureOut">
              <a:rPr lang="fr-FR" smtClean="0"/>
              <a:t>14/06/2019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16216" y="6246861"/>
            <a:ext cx="2133600" cy="365125"/>
          </a:xfrm>
        </p:spPr>
        <p:txBody>
          <a:bodyPr/>
          <a:lstStyle/>
          <a:p>
            <a:fld id="{66241D2F-DB19-4CC3-8943-0A26E594AF94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7" name="AutoShape 9" descr="Résultat de recherche d'images pour &quot;logo ministère des affaires sociales et de la santé&quot;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3" name="AutoShape 2" descr="Afficher l'image d'origine"/>
          <p:cNvSpPr>
            <a:spLocks noChangeAspect="1" noChangeArrowheads="1"/>
          </p:cNvSpPr>
          <p:nvPr userDrawn="1"/>
        </p:nvSpPr>
        <p:spPr bwMode="auto">
          <a:xfrm>
            <a:off x="63500" y="-136525"/>
            <a:ext cx="672465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0030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3599-441E-41D2-8A78-EC58DABA782A}" type="datetimeFigureOut">
              <a:rPr lang="fr-FR" smtClean="0"/>
              <a:t>14/06/2019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14E8-4859-4AC5-A40A-197554A28D1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0540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3599-441E-41D2-8A78-EC58DABA782A}" type="datetimeFigureOut">
              <a:rPr lang="fr-FR" smtClean="0"/>
              <a:t>14/06/2019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14E8-4859-4AC5-A40A-197554A28D1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6519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3599-441E-41D2-8A78-EC58DABA782A}" type="datetimeFigureOut">
              <a:rPr lang="fr-FR" smtClean="0"/>
              <a:t>14/06/2019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14E8-4859-4AC5-A40A-197554A28D1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904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3599-441E-41D2-8A78-EC58DABA782A}" type="datetimeFigureOut">
              <a:rPr lang="fr-FR" smtClean="0"/>
              <a:t>14/06/2019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14E8-4859-4AC5-A40A-197554A28D1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1485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3599-441E-41D2-8A78-EC58DABA782A}" type="datetimeFigureOut">
              <a:rPr lang="fr-FR" smtClean="0"/>
              <a:t>14/06/2019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14E8-4859-4AC5-A40A-197554A28D1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6921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375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8C6C3-E6C0-47D7-BE49-9850DD05BD29}" type="datetimeFigureOut">
              <a:rPr lang="fr-FR" smtClean="0"/>
              <a:t>14/06/2019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16216" y="6246861"/>
            <a:ext cx="2133600" cy="365125"/>
          </a:xfrm>
        </p:spPr>
        <p:txBody>
          <a:bodyPr/>
          <a:lstStyle/>
          <a:p>
            <a:fld id="{66241D2F-DB19-4CC3-8943-0A26E594AF94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7" name="AutoShape 9" descr="Résultat de recherche d'images pour &quot;logo ministère des affaires sociales et de la santé&quot;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3" name="AutoShape 2" descr="Afficher l'image d'origine"/>
          <p:cNvSpPr>
            <a:spLocks noChangeAspect="1" noChangeArrowheads="1"/>
          </p:cNvSpPr>
          <p:nvPr userDrawn="1"/>
        </p:nvSpPr>
        <p:spPr bwMode="auto">
          <a:xfrm>
            <a:off x="63500" y="-136525"/>
            <a:ext cx="672465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0475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3599-441E-41D2-8A78-EC58DABA782A}" type="datetimeFigureOut">
              <a:rPr lang="fr-FR" smtClean="0"/>
              <a:t>14/06/2019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14E8-4859-4AC5-A40A-197554A28D1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915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3599-441E-41D2-8A78-EC58DABA782A}" type="datetimeFigureOut">
              <a:rPr lang="fr-FR" smtClean="0"/>
              <a:t>14/06/2019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14E8-4859-4AC5-A40A-197554A28D1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3612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3599-441E-41D2-8A78-EC58DABA782A}" type="datetimeFigureOut">
              <a:rPr lang="fr-FR" smtClean="0"/>
              <a:t>14/06/2019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14E8-4859-4AC5-A40A-197554A28D1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8265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3599-441E-41D2-8A78-EC58DABA782A}" type="datetimeFigureOut">
              <a:rPr lang="fr-FR" smtClean="0"/>
              <a:t>14/06/2019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14E8-4859-4AC5-A40A-197554A28D1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40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3599-441E-41D2-8A78-EC58DABA782A}" type="datetimeFigureOut">
              <a:rPr lang="fr-FR" smtClean="0"/>
              <a:t>14/06/2019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14E8-4859-4AC5-A40A-197554A28D1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4589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3599-441E-41D2-8A78-EC58DABA782A}" type="datetimeFigureOut">
              <a:rPr lang="fr-FR" smtClean="0"/>
              <a:t>14/06/2019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14E8-4859-4AC5-A40A-197554A28D1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99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Lancement feuille de route </a:t>
            </a:r>
            <a:r>
              <a:rPr lang="fr-FR" dirty="0" err="1" smtClean="0"/>
              <a:t>silver</a:t>
            </a:r>
            <a:r>
              <a:rPr lang="fr-FR" dirty="0" smtClean="0"/>
              <a:t> </a:t>
            </a:r>
            <a:r>
              <a:rPr lang="fr-FR" dirty="0" err="1" smtClean="0"/>
              <a:t>economie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8C6C3-E6C0-47D7-BE49-9850DD05BD29}" type="datetimeFigureOut">
              <a:rPr lang="fr-FR" smtClean="0"/>
              <a:t>14/06/2019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41D2F-DB19-4CC3-8943-0A26E594AF9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0092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50000"/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73599-441E-41D2-8A78-EC58DABA782A}" type="datetimeFigureOut">
              <a:rPr lang="fr-FR" smtClean="0"/>
              <a:t>14/06/2019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214E8-4859-4AC5-A40A-197554A28D1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033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ouvelle-aquitaine.prse.fr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74" y="560105"/>
            <a:ext cx="8687405" cy="578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-1620688" y="1875687"/>
            <a:ext cx="12477373" cy="5170646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 </a:t>
            </a:r>
            <a:r>
              <a:rPr lang="fr-FR" sz="3600" b="1" dirty="0" smtClean="0">
                <a:solidFill>
                  <a:schemeClr val="bg1"/>
                </a:solidFill>
              </a:rPr>
              <a:t>LE LABORATOIRE DE </a:t>
            </a:r>
          </a:p>
          <a:p>
            <a:pPr algn="ctr"/>
            <a:r>
              <a:rPr lang="fr-FR" sz="3600" b="1" dirty="0" smtClean="0">
                <a:solidFill>
                  <a:schemeClr val="bg1"/>
                </a:solidFill>
              </a:rPr>
              <a:t>LA SANTE DU FUTUR</a:t>
            </a:r>
          </a:p>
          <a:p>
            <a:pPr algn="ctr">
              <a:lnSpc>
                <a:spcPct val="50000"/>
              </a:lnSpc>
            </a:pPr>
            <a:endParaRPr lang="fr-FR" sz="2400" b="1" dirty="0" smtClean="0">
              <a:solidFill>
                <a:schemeClr val="bg1"/>
              </a:solidFill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</a:rPr>
              <a:t>NOUVELLE-AQUITAINE</a:t>
            </a:r>
          </a:p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Conférence </a:t>
            </a:r>
            <a:r>
              <a:rPr lang="fr-FR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régionale INOVA-é </a:t>
            </a:r>
            <a:endParaRPr lang="fr-FR" sz="2800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« </a:t>
            </a:r>
            <a:r>
              <a:rPr lang="fr-FR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Raccrochage scolaire, reprise de soins, réinsertion sociale. </a:t>
            </a:r>
            <a:endParaRPr lang="fr-FR" sz="2800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Comment </a:t>
            </a:r>
            <a:r>
              <a:rPr lang="fr-FR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nouer un lien durable </a:t>
            </a:r>
            <a:endParaRPr lang="fr-FR" sz="2800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et </a:t>
            </a:r>
            <a:r>
              <a:rPr lang="fr-FR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bénéfique avec les 16-25 ans ? » </a:t>
            </a:r>
            <a:endParaRPr lang="fr-FR" sz="2800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Le 19 juin 2019 - LIMOGES</a:t>
            </a:r>
            <a:endParaRPr lang="fr-FR" sz="2800" b="1" dirty="0" smtClean="0">
              <a:solidFill>
                <a:schemeClr val="bg1"/>
              </a:solidFill>
            </a:endParaRPr>
          </a:p>
          <a:p>
            <a:pPr algn="ctr"/>
            <a:endParaRPr lang="fr-FR" sz="4000" dirty="0" smtClean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" name="AutoShape 4" descr="https://webmel.aquitaine.fr/service/home/%7E/?auth=co&amp;id=87801&amp;part=2.4"/>
          <p:cNvSpPr>
            <a:spLocks noChangeAspect="1" noChangeArrowheads="1"/>
          </p:cNvSpPr>
          <p:nvPr/>
        </p:nvSpPr>
        <p:spPr bwMode="auto">
          <a:xfrm>
            <a:off x="155576" y="-3176588"/>
            <a:ext cx="15401925" cy="662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3" name="AutoShape 6" descr="https://webmel.aquitaine.fr/service/home/%7E/?auth=co&amp;id=87801&amp;part=2.4"/>
          <p:cNvSpPr>
            <a:spLocks noChangeAspect="1" noChangeArrowheads="1"/>
          </p:cNvSpPr>
          <p:nvPr/>
        </p:nvSpPr>
        <p:spPr bwMode="auto">
          <a:xfrm>
            <a:off x="307975" y="-3024188"/>
            <a:ext cx="15401925" cy="662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4" name="AutoShape 8" descr="https://webmel.aquitaine.fr/service/home/%7E/?auth=co&amp;id=87801&amp;part=2.4"/>
          <p:cNvSpPr>
            <a:spLocks noChangeAspect="1" noChangeArrowheads="1"/>
          </p:cNvSpPr>
          <p:nvPr/>
        </p:nvSpPr>
        <p:spPr bwMode="auto">
          <a:xfrm>
            <a:off x="460376" y="-2871788"/>
            <a:ext cx="15401925" cy="662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pic>
        <p:nvPicPr>
          <p:cNvPr id="5" name="Image 4" descr="logo_NA-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3278986" cy="141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15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87824" y="325099"/>
            <a:ext cx="4962192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filière santé en Nouvelle-Aquitaine </a:t>
            </a:r>
          </a:p>
          <a:p>
            <a:endParaRPr lang="fr-FR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179513" y="1772816"/>
            <a:ext cx="4242111" cy="914400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 secteur d’emploi performant</a:t>
            </a:r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3851921" y="3429000"/>
            <a:ext cx="4680521" cy="914400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Une dynamique technologique</a:t>
            </a:r>
            <a:endParaRPr lang="fr-FR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486004" y="5229200"/>
            <a:ext cx="4085997" cy="914400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Une recherche d’excellence</a:t>
            </a:r>
            <a:endParaRPr lang="fr-FR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Image 6" descr="logo_NA-Blan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34288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96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7908954" cy="4447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31840" y="404664"/>
            <a:ext cx="54966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 fédération de clusters </a:t>
            </a:r>
            <a:endParaRPr lang="fr-FR" sz="24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Image 4" descr="logo_NA-Blan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34288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7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323528" y="332656"/>
            <a:ext cx="8752844" cy="10772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  <a:latin typeface="Albany AMT" panose="020B0604020202020204" pitchFamily="34" charset="0"/>
              </a:rPr>
              <a:t>CHANTIER 3 : Innovation et compétitivité des entreprises de la santé</a:t>
            </a:r>
            <a:endParaRPr lang="fr-FR" sz="2400" b="1" dirty="0">
              <a:solidFill>
                <a:schemeClr val="bg1"/>
              </a:solidFill>
              <a:latin typeface="Albany AMT" panose="020B06040202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99255" y="1772815"/>
            <a:ext cx="875284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Albany AMT" panose="020B0604020202020204" pitchFamily="34" charset="0"/>
              </a:rPr>
              <a:t>Les dispositifs de soutien</a:t>
            </a:r>
          </a:p>
          <a:p>
            <a:endParaRPr lang="fr-FR" sz="3200" b="1" dirty="0" smtClean="0">
              <a:solidFill>
                <a:schemeClr val="bg1"/>
              </a:solidFill>
              <a:latin typeface="Albany AMT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chemeClr val="bg1"/>
                </a:solidFill>
                <a:latin typeface="Albany AMT" panose="020B0604020202020204" pitchFamily="34" charset="0"/>
              </a:rPr>
              <a:t>Règlement d’intervention en faveur des actions collectives et de filière, des living labs, des entreprises, ou des start up</a:t>
            </a:r>
          </a:p>
          <a:p>
            <a:endParaRPr lang="fr-FR" sz="2400" b="1" dirty="0" smtClean="0">
              <a:solidFill>
                <a:schemeClr val="bg1"/>
              </a:solidFill>
              <a:latin typeface="Albany AMT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chemeClr val="bg1"/>
                </a:solidFill>
                <a:latin typeface="Albany AMT" panose="020B0604020202020204" pitchFamily="34" charset="0"/>
              </a:rPr>
              <a:t>AMI Usine du futur 2017-2020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b="1" dirty="0" smtClean="0">
              <a:solidFill>
                <a:schemeClr val="bg1"/>
              </a:solidFill>
              <a:latin typeface="Albany AMT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chemeClr val="bg1"/>
                </a:solidFill>
                <a:latin typeface="Albany AMT" panose="020B0604020202020204" pitchFamily="34" charset="0"/>
              </a:rPr>
              <a:t>Région start up</a:t>
            </a:r>
          </a:p>
          <a:p>
            <a:endParaRPr lang="fr-FR" sz="2400" b="1" dirty="0" smtClean="0">
              <a:solidFill>
                <a:schemeClr val="bg1"/>
              </a:solidFill>
              <a:latin typeface="Albany AM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53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323528" y="332656"/>
            <a:ext cx="8752844" cy="10772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  <a:latin typeface="Albany AMT" panose="020B0604020202020204" pitchFamily="34" charset="0"/>
              </a:rPr>
              <a:t>CHANTIER </a:t>
            </a:r>
            <a:r>
              <a:rPr lang="fr-FR" sz="3200" b="1" dirty="0" smtClean="0">
                <a:solidFill>
                  <a:schemeClr val="bg1"/>
                </a:solidFill>
                <a:latin typeface="Albany AMT" panose="020B0604020202020204" pitchFamily="34" charset="0"/>
              </a:rPr>
              <a:t>4 </a:t>
            </a:r>
            <a:r>
              <a:rPr lang="fr-FR" sz="3200" b="1" dirty="0">
                <a:solidFill>
                  <a:schemeClr val="bg1"/>
                </a:solidFill>
                <a:latin typeface="Albany AMT" panose="020B0604020202020204" pitchFamily="34" charset="0"/>
              </a:rPr>
              <a:t>: </a:t>
            </a:r>
            <a:r>
              <a:rPr lang="fr-FR" sz="3200" b="1" dirty="0" smtClean="0">
                <a:solidFill>
                  <a:schemeClr val="bg1"/>
                </a:solidFill>
                <a:latin typeface="Albany AMT" panose="020B0604020202020204" pitchFamily="34" charset="0"/>
              </a:rPr>
              <a:t>Prévention et santé Environnement</a:t>
            </a:r>
            <a:endParaRPr lang="fr-FR" sz="2400" b="1" dirty="0">
              <a:solidFill>
                <a:schemeClr val="bg1"/>
              </a:solidFill>
              <a:latin typeface="Albany AMT" panose="020B06040202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51520" y="1484784"/>
            <a:ext cx="875284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Albany AMT" panose="020B0604020202020204" pitchFamily="34" charset="0"/>
              </a:rPr>
              <a:t>Un chantier </a:t>
            </a:r>
            <a:r>
              <a:rPr lang="fr-FR" sz="2400" b="1" dirty="0" smtClean="0">
                <a:solidFill>
                  <a:schemeClr val="bg1"/>
                </a:solidFill>
                <a:latin typeface="Albany AMT" panose="020B0604020202020204" pitchFamily="34" charset="0"/>
              </a:rPr>
              <a:t>partenarial, interne et externe</a:t>
            </a:r>
          </a:p>
          <a:p>
            <a:endParaRPr lang="fr-FR" sz="2400" b="1" dirty="0">
              <a:solidFill>
                <a:schemeClr val="bg1"/>
              </a:solidFill>
              <a:latin typeface="Albany AMT" panose="020B0604020202020204" pitchFamily="34" charset="0"/>
            </a:endParaRPr>
          </a:p>
          <a:p>
            <a:r>
              <a:rPr lang="fr-FR" sz="3200" b="1" dirty="0" smtClean="0">
                <a:solidFill>
                  <a:schemeClr val="bg1"/>
                </a:solidFill>
                <a:latin typeface="Albany AMT" panose="020B0604020202020204" pitchFamily="34" charset="0"/>
              </a:rPr>
              <a:t>Les domaines stratégiques : </a:t>
            </a:r>
          </a:p>
          <a:p>
            <a:pPr marL="457200" indent="-457200">
              <a:buFontTx/>
              <a:buChar char="-"/>
            </a:pPr>
            <a:r>
              <a:rPr lang="fr-FR" sz="2400" b="1" dirty="0" smtClean="0">
                <a:solidFill>
                  <a:schemeClr val="bg1"/>
                </a:solidFill>
                <a:latin typeface="Albany AMT" panose="020B0604020202020204" pitchFamily="34" charset="0"/>
              </a:rPr>
              <a:t>Une politique de prévention au profit des publics cibles (jeunes, étudiants, lycéens, demandeurs d’emploi, personnes âgées, agriculteurs)</a:t>
            </a:r>
          </a:p>
          <a:p>
            <a:pPr marL="457200" indent="-457200">
              <a:buFontTx/>
              <a:buChar char="-"/>
            </a:pPr>
            <a:r>
              <a:rPr lang="fr-FR" sz="2400" b="1" dirty="0" smtClean="0">
                <a:solidFill>
                  <a:schemeClr val="bg1"/>
                </a:solidFill>
                <a:latin typeface="Albany AMT" panose="020B0604020202020204" pitchFamily="34" charset="0"/>
              </a:rPr>
              <a:t>Croisée avec les territoires fragiles</a:t>
            </a:r>
          </a:p>
          <a:p>
            <a:endParaRPr lang="fr-FR" sz="2400" b="1" dirty="0" smtClean="0">
              <a:solidFill>
                <a:schemeClr val="bg1"/>
              </a:solidFill>
              <a:latin typeface="Albany AMT" panose="020B0604020202020204" pitchFamily="34" charset="0"/>
            </a:endParaRPr>
          </a:p>
          <a:p>
            <a:r>
              <a:rPr lang="fr-FR" sz="3200" b="1" dirty="0" smtClean="0">
                <a:solidFill>
                  <a:schemeClr val="bg1"/>
                </a:solidFill>
                <a:latin typeface="Albany AMT" panose="020B0604020202020204" pitchFamily="34" charset="0"/>
              </a:rPr>
              <a:t>Déploiement des actions du </a:t>
            </a:r>
            <a:r>
              <a:rPr lang="fr-FR" sz="3200" b="1" dirty="0" smtClean="0">
                <a:solidFill>
                  <a:schemeClr val="bg1"/>
                </a:solidFill>
                <a:latin typeface="Albany AMT" panose="020B0604020202020204" pitchFamily="34" charset="0"/>
                <a:hlinkClick r:id="rId2"/>
              </a:rPr>
              <a:t>PRSE 3</a:t>
            </a:r>
            <a:endParaRPr lang="fr-FR" sz="2400" b="1" dirty="0" smtClean="0">
              <a:solidFill>
                <a:schemeClr val="bg1"/>
              </a:solidFill>
              <a:latin typeface="Albany AMT" panose="020B0604020202020204" pitchFamily="34" charset="0"/>
            </a:endParaRPr>
          </a:p>
          <a:p>
            <a:r>
              <a:rPr lang="fr-FR" sz="2400" b="1" dirty="0" smtClean="0">
                <a:solidFill>
                  <a:schemeClr val="bg1"/>
                </a:solidFill>
                <a:latin typeface="Albany AMT" panose="020B0604020202020204" pitchFamily="34" charset="0"/>
              </a:rPr>
              <a:t>Actions sur les pesticides</a:t>
            </a:r>
          </a:p>
          <a:p>
            <a:r>
              <a:rPr lang="fr-FR" sz="2400" b="1" dirty="0" smtClean="0">
                <a:solidFill>
                  <a:schemeClr val="bg1"/>
                </a:solidFill>
                <a:latin typeface="Albany AMT" panose="020B0604020202020204" pitchFamily="34" charset="0"/>
              </a:rPr>
              <a:t>Accessibilité à l’eau et à une alimentation équilibrée</a:t>
            </a:r>
          </a:p>
          <a:p>
            <a:r>
              <a:rPr lang="fr-FR" sz="2400" b="1" dirty="0" smtClean="0">
                <a:solidFill>
                  <a:schemeClr val="bg1"/>
                </a:solidFill>
                <a:latin typeface="Albany AMT" panose="020B0604020202020204" pitchFamily="34" charset="0"/>
              </a:rPr>
              <a:t>Actions auprès des professionnels de santé</a:t>
            </a:r>
          </a:p>
          <a:p>
            <a:endParaRPr lang="fr-FR" sz="2400" b="1" dirty="0">
              <a:solidFill>
                <a:schemeClr val="bg1"/>
              </a:solidFill>
              <a:latin typeface="Albany AM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22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323528" y="332656"/>
            <a:ext cx="8752844" cy="10772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  <a:latin typeface="Albany AMT" panose="020B0604020202020204" pitchFamily="34" charset="0"/>
              </a:rPr>
              <a:t>CHANTIER </a:t>
            </a:r>
            <a:r>
              <a:rPr lang="fr-FR" sz="3200" b="1" dirty="0" smtClean="0">
                <a:solidFill>
                  <a:schemeClr val="bg1"/>
                </a:solidFill>
                <a:latin typeface="Albany AMT" panose="020B0604020202020204" pitchFamily="34" charset="0"/>
              </a:rPr>
              <a:t>4 </a:t>
            </a:r>
            <a:r>
              <a:rPr lang="fr-FR" sz="3200" b="1" dirty="0">
                <a:solidFill>
                  <a:schemeClr val="bg1"/>
                </a:solidFill>
                <a:latin typeface="Albany AMT" panose="020B0604020202020204" pitchFamily="34" charset="0"/>
              </a:rPr>
              <a:t>: </a:t>
            </a:r>
            <a:r>
              <a:rPr lang="fr-FR" sz="3200" b="1" dirty="0" smtClean="0">
                <a:solidFill>
                  <a:schemeClr val="bg1"/>
                </a:solidFill>
                <a:latin typeface="Albany AMT" panose="020B0604020202020204" pitchFamily="34" charset="0"/>
              </a:rPr>
              <a:t>Prévention et santé Environnement</a:t>
            </a:r>
            <a:endParaRPr lang="fr-FR" sz="2400" b="1" dirty="0">
              <a:solidFill>
                <a:schemeClr val="bg1"/>
              </a:solidFill>
              <a:latin typeface="Albany AMT" panose="020B06040202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51520" y="1772815"/>
            <a:ext cx="875284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Albany AMT" panose="020B0604020202020204" pitchFamily="34" charset="0"/>
              </a:rPr>
              <a:t>Les dispositifs de soutien : </a:t>
            </a:r>
          </a:p>
          <a:p>
            <a:endParaRPr lang="fr-FR" sz="2400" b="1" dirty="0">
              <a:solidFill>
                <a:schemeClr val="bg1"/>
              </a:solidFill>
              <a:latin typeface="Albany AMT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chemeClr val="bg1"/>
                </a:solidFill>
                <a:latin typeface="Albany AMT" panose="020B0604020202020204" pitchFamily="34" charset="0"/>
              </a:rPr>
              <a:t>Appel à projets prévention PREVA’NA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b="1" dirty="0">
              <a:solidFill>
                <a:schemeClr val="bg1"/>
              </a:solidFill>
              <a:latin typeface="Albany AMT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chemeClr val="bg1"/>
                </a:solidFill>
                <a:latin typeface="Albany AMT" panose="020B0604020202020204" pitchFamily="34" charset="0"/>
              </a:rPr>
              <a:t>Appel à projets PRSE 3 (volet Région)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b="1" dirty="0">
              <a:solidFill>
                <a:schemeClr val="bg1"/>
              </a:solidFill>
              <a:latin typeface="Albany AMT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chemeClr val="bg1"/>
                </a:solidFill>
                <a:latin typeface="Albany AMT" panose="020B0604020202020204" pitchFamily="34" charset="0"/>
              </a:rPr>
              <a:t>Appel à projets « sport santé 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b="1" dirty="0">
              <a:solidFill>
                <a:schemeClr val="bg1"/>
              </a:solidFill>
              <a:latin typeface="Albany AMT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chemeClr val="bg1"/>
                </a:solidFill>
                <a:latin typeface="Albany AMT" panose="020B0604020202020204" pitchFamily="34" charset="0"/>
              </a:rPr>
              <a:t>Autres AMI : Economie Sociale et solidaires, culture et santé, projets éducatifs jeunesse</a:t>
            </a:r>
          </a:p>
        </p:txBody>
      </p:sp>
    </p:spTree>
    <p:extLst>
      <p:ext uri="{BB962C8B-B14F-4D97-AF65-F5344CB8AC3E}">
        <p14:creationId xmlns:p14="http://schemas.microsoft.com/office/powerpoint/2010/main" val="341661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323528" y="332656"/>
            <a:ext cx="8280920" cy="193899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sz="2400" b="1" dirty="0">
              <a:solidFill>
                <a:prstClr val="white"/>
              </a:solidFill>
              <a:latin typeface="Albany AMT" panose="020B0604020202020204" pitchFamily="34" charset="0"/>
            </a:endParaRPr>
          </a:p>
          <a:p>
            <a:r>
              <a:rPr lang="fr-FR" sz="2400" b="1" dirty="0">
                <a:solidFill>
                  <a:prstClr val="white"/>
                </a:solidFill>
                <a:latin typeface="Albany AMT" panose="020B0604020202020204" pitchFamily="34" charset="0"/>
              </a:rPr>
              <a:t>Conférence régionale </a:t>
            </a:r>
            <a:r>
              <a:rPr lang="fr-FR" sz="2400" b="1" dirty="0" smtClean="0">
                <a:solidFill>
                  <a:prstClr val="white"/>
                </a:solidFill>
                <a:latin typeface="Albany AMT" panose="020B0604020202020204" pitchFamily="34" charset="0"/>
              </a:rPr>
              <a:t>INOVA-é « </a:t>
            </a:r>
            <a:r>
              <a:rPr lang="fr-FR" sz="2400" b="1" dirty="0">
                <a:solidFill>
                  <a:prstClr val="white"/>
                </a:solidFill>
                <a:latin typeface="Albany AMT" panose="020B0604020202020204" pitchFamily="34" charset="0"/>
              </a:rPr>
              <a:t>Raccrochage scolaire, reprise de soins, réinsertion sociale. Comment nouer un lien durable et bénéfique avec les 16-25 ans ? </a:t>
            </a:r>
            <a:r>
              <a:rPr lang="fr-FR" sz="2400" b="1" dirty="0" smtClean="0">
                <a:solidFill>
                  <a:prstClr val="white"/>
                </a:solidFill>
                <a:latin typeface="Albany AMT" panose="020B0604020202020204" pitchFamily="34" charset="0"/>
              </a:rPr>
              <a:t>»</a:t>
            </a:r>
          </a:p>
          <a:p>
            <a:endParaRPr lang="fr-FR" sz="2400" b="1" dirty="0">
              <a:solidFill>
                <a:prstClr val="white"/>
              </a:solidFill>
              <a:latin typeface="Albany AMT" panose="020B06040202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91156" y="2333685"/>
            <a:ext cx="87528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fr-FR" sz="2400" b="1" dirty="0" smtClean="0">
                <a:solidFill>
                  <a:prstClr val="white"/>
                </a:solidFill>
                <a:latin typeface="Albany AMT" panose="020B0604020202020204" pitchFamily="34" charset="0"/>
              </a:rPr>
              <a:t>Dans le cadre du Projet INNOVAREPS 2019-2020 (INnovation en NOuVelle-Aquitaine pour la Recherche, l’Education et la Promotion de la Santé) . </a:t>
            </a:r>
          </a:p>
          <a:p>
            <a:pPr marL="342900" indent="-342900">
              <a:buFontTx/>
              <a:buChar char="-"/>
            </a:pPr>
            <a:r>
              <a:rPr lang="fr-FR" sz="2400" b="1" dirty="0" smtClean="0">
                <a:solidFill>
                  <a:prstClr val="white"/>
                </a:solidFill>
                <a:latin typeface="Albany AMT" panose="020B0604020202020204" pitchFamily="34" charset="0"/>
              </a:rPr>
              <a:t>Troisième Conférence : </a:t>
            </a:r>
          </a:p>
          <a:p>
            <a:pPr marL="800100" lvl="1" indent="-342900">
              <a:buFontTx/>
              <a:buChar char="-"/>
            </a:pPr>
            <a:r>
              <a:rPr lang="fr-FR" sz="2400" b="1" i="1" dirty="0" smtClean="0">
                <a:solidFill>
                  <a:prstClr val="white"/>
                </a:solidFill>
                <a:latin typeface="Albany AMT" panose="020B0604020202020204" pitchFamily="34" charset="0"/>
              </a:rPr>
              <a:t>«</a:t>
            </a:r>
            <a:r>
              <a:rPr lang="fr-FR" sz="2400" b="1" i="1" dirty="0">
                <a:solidFill>
                  <a:prstClr val="white"/>
                </a:solidFill>
                <a:latin typeface="Albany AMT" panose="020B0604020202020204" pitchFamily="34" charset="0"/>
              </a:rPr>
              <a:t> </a:t>
            </a:r>
            <a:r>
              <a:rPr lang="fr-FR" sz="2400" b="1" i="1" dirty="0" smtClean="0">
                <a:solidFill>
                  <a:prstClr val="white"/>
                </a:solidFill>
                <a:latin typeface="Albany AMT" panose="020B0604020202020204" pitchFamily="34" charset="0"/>
              </a:rPr>
              <a:t>Le bien-être des jeunes se mesure-t-il ? », thème de la première conférence</a:t>
            </a:r>
            <a:r>
              <a:rPr lang="fr-FR" sz="2400" b="1" i="1" dirty="0">
                <a:solidFill>
                  <a:prstClr val="white"/>
                </a:solidFill>
                <a:latin typeface="Albany AMT" panose="020B0604020202020204" pitchFamily="34" charset="0"/>
              </a:rPr>
              <a:t>,</a:t>
            </a:r>
            <a:endParaRPr lang="fr-FR" sz="2400" b="1" i="1" dirty="0" smtClean="0">
              <a:solidFill>
                <a:prstClr val="white"/>
              </a:solidFill>
              <a:latin typeface="Albany AMT" panose="020B0604020202020204" pitchFamily="34" charset="0"/>
            </a:endParaRPr>
          </a:p>
          <a:p>
            <a:pPr marL="800100" lvl="1" indent="-342900">
              <a:buFontTx/>
              <a:buChar char="-"/>
            </a:pPr>
            <a:r>
              <a:rPr lang="fr-FR" sz="2400" b="1" i="1" dirty="0">
                <a:solidFill>
                  <a:prstClr val="white"/>
                </a:solidFill>
                <a:latin typeface="Albany AMT" panose="020B0604020202020204" pitchFamily="34" charset="0"/>
              </a:rPr>
              <a:t>« L’économie sociale et solidaire promotrice de santé </a:t>
            </a:r>
            <a:r>
              <a:rPr lang="fr-FR" sz="2400" b="1" i="1" dirty="0" smtClean="0">
                <a:solidFill>
                  <a:prstClr val="white"/>
                </a:solidFill>
                <a:latin typeface="Albany AMT" panose="020B0604020202020204" pitchFamily="34" charset="0"/>
              </a:rPr>
              <a:t>», </a:t>
            </a:r>
            <a:r>
              <a:rPr lang="fr-FR" sz="2400" b="1" i="1" dirty="0">
                <a:solidFill>
                  <a:prstClr val="white"/>
                </a:solidFill>
                <a:latin typeface="Albany AMT" panose="020B0604020202020204" pitchFamily="34" charset="0"/>
              </a:rPr>
              <a:t>thème de la </a:t>
            </a:r>
            <a:r>
              <a:rPr lang="fr-FR" sz="2400" b="1" i="1" dirty="0" smtClean="0">
                <a:solidFill>
                  <a:prstClr val="white"/>
                </a:solidFill>
                <a:latin typeface="Albany AMT" panose="020B0604020202020204" pitchFamily="34" charset="0"/>
              </a:rPr>
              <a:t>seconde conférence.</a:t>
            </a:r>
            <a:endParaRPr lang="fr-FR" sz="2400" b="1" i="1" dirty="0">
              <a:solidFill>
                <a:prstClr val="white"/>
              </a:solidFill>
              <a:latin typeface="Albany AMT" panose="020B0604020202020204" pitchFamily="34" charset="0"/>
            </a:endParaRPr>
          </a:p>
          <a:p>
            <a:pPr marL="800100" lvl="1" indent="-342900">
              <a:buFontTx/>
              <a:buChar char="-"/>
            </a:pPr>
            <a:endParaRPr lang="fr-FR" sz="2400" b="1" dirty="0" smtClean="0">
              <a:solidFill>
                <a:prstClr val="white"/>
              </a:solidFill>
              <a:latin typeface="Albany AMT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fr-FR" sz="2400" b="1" dirty="0" smtClean="0">
                <a:solidFill>
                  <a:prstClr val="white"/>
                </a:solidFill>
                <a:latin typeface="Albany AMT" panose="020B0604020202020204" pitchFamily="34" charset="0"/>
              </a:rPr>
              <a:t>Soutenue par la Région Nouvelle-Aquitaine via l’appel à projet PREVA’NA (prévention et actions en Nouvelle-Aquitaine).</a:t>
            </a:r>
          </a:p>
        </p:txBody>
      </p:sp>
    </p:spTree>
    <p:extLst>
      <p:ext uri="{BB962C8B-B14F-4D97-AF65-F5344CB8AC3E}">
        <p14:creationId xmlns:p14="http://schemas.microsoft.com/office/powerpoint/2010/main" val="63714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323528" y="332656"/>
            <a:ext cx="8280920" cy="193899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sz="2400" b="1" dirty="0">
              <a:solidFill>
                <a:prstClr val="white"/>
              </a:solidFill>
              <a:latin typeface="Albany AMT" panose="020B0604020202020204" pitchFamily="34" charset="0"/>
            </a:endParaRPr>
          </a:p>
          <a:p>
            <a:r>
              <a:rPr lang="fr-FR" sz="2400" b="1" dirty="0">
                <a:solidFill>
                  <a:prstClr val="white"/>
                </a:solidFill>
                <a:latin typeface="Albany AMT" panose="020B0604020202020204" pitchFamily="34" charset="0"/>
              </a:rPr>
              <a:t>Conférence régionale </a:t>
            </a:r>
            <a:r>
              <a:rPr lang="fr-FR" sz="2400" b="1" dirty="0" smtClean="0">
                <a:solidFill>
                  <a:prstClr val="white"/>
                </a:solidFill>
                <a:latin typeface="Albany AMT" panose="020B0604020202020204" pitchFamily="34" charset="0"/>
              </a:rPr>
              <a:t>INOVA-é « </a:t>
            </a:r>
            <a:r>
              <a:rPr lang="fr-FR" sz="2400" b="1" dirty="0">
                <a:solidFill>
                  <a:prstClr val="white"/>
                </a:solidFill>
                <a:latin typeface="Albany AMT" panose="020B0604020202020204" pitchFamily="34" charset="0"/>
              </a:rPr>
              <a:t>Raccrochage scolaire, reprise de soins, réinsertion sociale. Comment nouer un lien durable et bénéfique avec les 16-25 ans ? </a:t>
            </a:r>
            <a:r>
              <a:rPr lang="fr-FR" sz="2400" b="1" dirty="0" smtClean="0">
                <a:solidFill>
                  <a:prstClr val="white"/>
                </a:solidFill>
                <a:latin typeface="Albany AMT" panose="020B0604020202020204" pitchFamily="34" charset="0"/>
              </a:rPr>
              <a:t>»</a:t>
            </a:r>
          </a:p>
          <a:p>
            <a:endParaRPr lang="fr-FR" sz="2400" b="1" dirty="0">
              <a:solidFill>
                <a:prstClr val="white"/>
              </a:solidFill>
              <a:latin typeface="Albany AMT" panose="020B06040202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47140" y="2492896"/>
            <a:ext cx="88968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prstClr val="white"/>
                </a:solidFill>
                <a:latin typeface="Albany AMT" panose="020B0604020202020204" pitchFamily="34" charset="0"/>
              </a:rPr>
              <a:t>Les objectifs </a:t>
            </a:r>
            <a:r>
              <a:rPr lang="fr-FR" sz="1600" b="1" dirty="0" smtClean="0">
                <a:solidFill>
                  <a:prstClr val="white"/>
                </a:solidFill>
                <a:latin typeface="Albany AMT" panose="020B0604020202020204" pitchFamily="34" charset="0"/>
              </a:rPr>
              <a:t>du programme  :</a:t>
            </a:r>
          </a:p>
          <a:p>
            <a:r>
              <a:rPr lang="fr-FR" sz="1600" b="1" dirty="0" smtClean="0">
                <a:solidFill>
                  <a:prstClr val="white"/>
                </a:solidFill>
                <a:latin typeface="Albany AMT" panose="020B0604020202020204" pitchFamily="34" charset="0"/>
              </a:rPr>
              <a:t> </a:t>
            </a:r>
          </a:p>
          <a:p>
            <a:pPr lvl="1"/>
            <a:r>
              <a:rPr lang="fr-FR" sz="1600" b="1" dirty="0" smtClean="0">
                <a:solidFill>
                  <a:prstClr val="white"/>
                </a:solidFill>
                <a:latin typeface="Albany AMT" panose="020B0604020202020204" pitchFamily="34" charset="0"/>
              </a:rPr>
              <a:t>1. Faciliter l’innovation et la mobilisation des acteurs et des publics néo-aquitains en promotion de la santé :</a:t>
            </a:r>
          </a:p>
          <a:p>
            <a:pPr marL="1200150" lvl="2" indent="-285750">
              <a:buFontTx/>
              <a:buChar char="-"/>
            </a:pPr>
            <a:r>
              <a:rPr lang="fr-FR" sz="1600" b="1" dirty="0">
                <a:solidFill>
                  <a:prstClr val="white"/>
                </a:solidFill>
                <a:latin typeface="Albany AMT" panose="020B0604020202020204" pitchFamily="34" charset="0"/>
              </a:rPr>
              <a:t>Accroitre les liens entre chercheurs et acteurs de la promotion de la </a:t>
            </a:r>
            <a:r>
              <a:rPr lang="fr-FR" sz="1600" b="1" dirty="0" smtClean="0">
                <a:solidFill>
                  <a:prstClr val="white"/>
                </a:solidFill>
                <a:latin typeface="Albany AMT" panose="020B0604020202020204" pitchFamily="34" charset="0"/>
              </a:rPr>
              <a:t>santé,</a:t>
            </a:r>
            <a:endParaRPr lang="fr-FR" sz="1600" b="1" dirty="0">
              <a:solidFill>
                <a:prstClr val="white"/>
              </a:solidFill>
              <a:latin typeface="Albany AMT" panose="020B0604020202020204" pitchFamily="34" charset="0"/>
            </a:endParaRPr>
          </a:p>
          <a:p>
            <a:pPr marL="1200150" lvl="2" indent="-285750">
              <a:buFontTx/>
              <a:buChar char="-"/>
            </a:pPr>
            <a:r>
              <a:rPr lang="fr-FR" sz="1600" b="1" dirty="0">
                <a:solidFill>
                  <a:prstClr val="white"/>
                </a:solidFill>
                <a:latin typeface="Albany AMT" panose="020B0604020202020204" pitchFamily="34" charset="0"/>
              </a:rPr>
              <a:t>Proposer des projets </a:t>
            </a:r>
            <a:r>
              <a:rPr lang="fr-FR" sz="1600" b="1" dirty="0" smtClean="0">
                <a:solidFill>
                  <a:prstClr val="white"/>
                </a:solidFill>
                <a:latin typeface="Albany AMT" panose="020B0604020202020204" pitchFamily="34" charset="0"/>
              </a:rPr>
              <a:t>participatifs avec les populations prioritaires de la Région,</a:t>
            </a:r>
            <a:endParaRPr lang="fr-FR" sz="1600" b="1" dirty="0">
              <a:solidFill>
                <a:prstClr val="white"/>
              </a:solidFill>
              <a:latin typeface="Albany AMT" panose="020B0604020202020204" pitchFamily="34" charset="0"/>
            </a:endParaRPr>
          </a:p>
          <a:p>
            <a:pPr marL="1200150" lvl="2" indent="-285750">
              <a:buFontTx/>
              <a:buChar char="-"/>
            </a:pPr>
            <a:r>
              <a:rPr lang="fr-FR" sz="1600" b="1" dirty="0">
                <a:solidFill>
                  <a:prstClr val="white"/>
                </a:solidFill>
                <a:latin typeface="Albany AMT" panose="020B0604020202020204" pitchFamily="34" charset="0"/>
              </a:rPr>
              <a:t>Outiller les professionnels de santé des zones prioritaires pour la Région vers des méthodes et des outils de prévention </a:t>
            </a:r>
            <a:r>
              <a:rPr lang="fr-FR" sz="1600" b="1" dirty="0" smtClean="0">
                <a:solidFill>
                  <a:prstClr val="white"/>
                </a:solidFill>
                <a:latin typeface="Albany AMT" panose="020B0604020202020204" pitchFamily="34" charset="0"/>
              </a:rPr>
              <a:t>innovants. </a:t>
            </a:r>
            <a:endParaRPr lang="fr-FR" sz="1600" b="1" dirty="0">
              <a:solidFill>
                <a:prstClr val="white"/>
              </a:solidFill>
              <a:latin typeface="Albany AMT" panose="020B0604020202020204" pitchFamily="34" charset="0"/>
            </a:endParaRPr>
          </a:p>
          <a:p>
            <a:pPr marL="742950" lvl="1" indent="-285750">
              <a:buFontTx/>
              <a:buChar char="-"/>
            </a:pPr>
            <a:endParaRPr lang="fr-FR" sz="1600" b="1" dirty="0" smtClean="0">
              <a:solidFill>
                <a:prstClr val="white"/>
              </a:solidFill>
              <a:latin typeface="Albany AMT" panose="020B0604020202020204" pitchFamily="34" charset="0"/>
            </a:endParaRPr>
          </a:p>
          <a:p>
            <a:pPr lvl="1"/>
            <a:r>
              <a:rPr lang="fr-FR" sz="1600" b="1" dirty="0" smtClean="0">
                <a:solidFill>
                  <a:prstClr val="white"/>
                </a:solidFill>
                <a:latin typeface="Albany AMT" panose="020B0604020202020204" pitchFamily="34" charset="0"/>
              </a:rPr>
              <a:t>2. Accroître </a:t>
            </a:r>
            <a:r>
              <a:rPr lang="fr-FR" sz="1600" b="1" dirty="0">
                <a:solidFill>
                  <a:prstClr val="white"/>
                </a:solidFill>
                <a:latin typeface="Albany AMT" panose="020B0604020202020204" pitchFamily="34" charset="0"/>
              </a:rPr>
              <a:t>la notoriété et l’attrait des travaux scientifiques réalisés dans la </a:t>
            </a:r>
            <a:r>
              <a:rPr lang="fr-FR" sz="1600" b="1" dirty="0" smtClean="0">
                <a:solidFill>
                  <a:prstClr val="white"/>
                </a:solidFill>
                <a:latin typeface="Albany AMT" panose="020B0604020202020204" pitchFamily="34" charset="0"/>
              </a:rPr>
              <a:t>région : </a:t>
            </a:r>
          </a:p>
          <a:p>
            <a:pPr marL="1200150" lvl="2" indent="-285750">
              <a:buFontTx/>
              <a:buChar char="-"/>
            </a:pPr>
            <a:r>
              <a:rPr lang="fr-FR" sz="1600" b="1" dirty="0" smtClean="0">
                <a:solidFill>
                  <a:prstClr val="white"/>
                </a:solidFill>
                <a:latin typeface="Albany AMT" panose="020B0604020202020204" pitchFamily="34" charset="0"/>
              </a:rPr>
              <a:t>Impulser </a:t>
            </a:r>
            <a:r>
              <a:rPr lang="fr-FR" sz="1600" b="1" dirty="0">
                <a:solidFill>
                  <a:prstClr val="white"/>
                </a:solidFill>
                <a:latin typeface="Albany AMT" panose="020B0604020202020204" pitchFamily="34" charset="0"/>
              </a:rPr>
              <a:t>des travaux concertés de vulgarisation </a:t>
            </a:r>
            <a:r>
              <a:rPr lang="fr-FR" sz="1600" b="1" dirty="0" smtClean="0">
                <a:solidFill>
                  <a:prstClr val="white"/>
                </a:solidFill>
                <a:latin typeface="Albany AMT" panose="020B0604020202020204" pitchFamily="34" charset="0"/>
              </a:rPr>
              <a:t>scientifique,</a:t>
            </a:r>
          </a:p>
          <a:p>
            <a:pPr marL="1200150" lvl="2" indent="-285750">
              <a:buFontTx/>
              <a:buChar char="-"/>
            </a:pPr>
            <a:r>
              <a:rPr lang="fr-FR" sz="1600" b="1" dirty="0" smtClean="0">
                <a:solidFill>
                  <a:prstClr val="white"/>
                </a:solidFill>
                <a:latin typeface="Albany AMT" panose="020B0604020202020204" pitchFamily="34" charset="0"/>
              </a:rPr>
              <a:t>Développer </a:t>
            </a:r>
            <a:r>
              <a:rPr lang="fr-FR" sz="1600" b="1" dirty="0">
                <a:solidFill>
                  <a:prstClr val="white"/>
                </a:solidFill>
                <a:latin typeface="Albany AMT" panose="020B0604020202020204" pitchFamily="34" charset="0"/>
              </a:rPr>
              <a:t>les compétences des professionnels de l’éducation, de l’insertion et de la santé en liens avec les travaux de recherche et d’innovation en promotion de la </a:t>
            </a:r>
            <a:r>
              <a:rPr lang="fr-FR" sz="1600" b="1" dirty="0" smtClean="0">
                <a:solidFill>
                  <a:prstClr val="white"/>
                </a:solidFill>
                <a:latin typeface="Albany AMT" panose="020B0604020202020204" pitchFamily="34" charset="0"/>
              </a:rPr>
              <a:t>santé</a:t>
            </a:r>
            <a:r>
              <a:rPr lang="fr-FR" sz="1600" b="1" dirty="0">
                <a:solidFill>
                  <a:prstClr val="white"/>
                </a:solidFill>
                <a:latin typeface="Albany AMT" panose="020B0604020202020204" pitchFamily="34" charset="0"/>
              </a:rPr>
              <a:t>,</a:t>
            </a:r>
            <a:endParaRPr lang="fr-FR" sz="1600" b="1" dirty="0" smtClean="0">
              <a:solidFill>
                <a:prstClr val="white"/>
              </a:solidFill>
              <a:latin typeface="Albany AMT" panose="020B0604020202020204" pitchFamily="34" charset="0"/>
            </a:endParaRPr>
          </a:p>
          <a:p>
            <a:pPr marL="1200150" lvl="2" indent="-285750">
              <a:buFontTx/>
              <a:buChar char="-"/>
            </a:pPr>
            <a:r>
              <a:rPr lang="fr-FR" sz="1600" b="1" dirty="0" smtClean="0">
                <a:solidFill>
                  <a:prstClr val="white"/>
                </a:solidFill>
                <a:latin typeface="Albany AMT" panose="020B0604020202020204" pitchFamily="34" charset="0"/>
              </a:rPr>
              <a:t>Communiquer </a:t>
            </a:r>
            <a:r>
              <a:rPr lang="fr-FR" sz="1600" b="1" dirty="0">
                <a:solidFill>
                  <a:prstClr val="white"/>
                </a:solidFill>
                <a:latin typeface="Albany AMT" panose="020B0604020202020204" pitchFamily="34" charset="0"/>
              </a:rPr>
              <a:t>largement sur les productions issues de ces travaux.</a:t>
            </a:r>
          </a:p>
          <a:p>
            <a:pPr lvl="1"/>
            <a:endParaRPr lang="fr-FR" sz="1600" b="1" dirty="0">
              <a:solidFill>
                <a:prstClr val="white"/>
              </a:solidFill>
              <a:latin typeface="Albany AM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54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645938" y="466194"/>
            <a:ext cx="6355600" cy="10772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Albany AMT" panose="020B0604020202020204" pitchFamily="34" charset="0"/>
              </a:rPr>
              <a:t> I - FEUILLE DE ROUTE SANTE : </a:t>
            </a:r>
          </a:p>
          <a:p>
            <a:r>
              <a:rPr lang="fr-FR" sz="3200" b="1" dirty="0">
                <a:solidFill>
                  <a:schemeClr val="bg1"/>
                </a:solidFill>
                <a:latin typeface="Albany AMT" panose="020B0604020202020204" pitchFamily="34" charset="0"/>
              </a:rPr>
              <a:t> </a:t>
            </a:r>
            <a:r>
              <a:rPr lang="fr-FR" sz="3200" b="1" dirty="0" smtClean="0">
                <a:solidFill>
                  <a:schemeClr val="bg1"/>
                </a:solidFill>
                <a:latin typeface="Albany AMT" panose="020B0604020202020204" pitchFamily="34" charset="0"/>
              </a:rPr>
              <a:t>6 PRIORITES</a:t>
            </a:r>
            <a:endParaRPr lang="fr-FR" sz="3200" b="1" dirty="0">
              <a:solidFill>
                <a:schemeClr val="bg1"/>
              </a:solidFill>
              <a:latin typeface="Albany AMT" panose="020B0604020202020204" pitchFamily="34" charset="0"/>
            </a:endParaRPr>
          </a:p>
        </p:txBody>
      </p:sp>
      <p:grpSp>
        <p:nvGrpSpPr>
          <p:cNvPr id="47" name="Groupe 46"/>
          <p:cNvGrpSpPr/>
          <p:nvPr/>
        </p:nvGrpSpPr>
        <p:grpSpPr>
          <a:xfrm>
            <a:off x="72546" y="1805095"/>
            <a:ext cx="8928992" cy="3665395"/>
            <a:chOff x="107504" y="1940960"/>
            <a:chExt cx="8928992" cy="3665395"/>
          </a:xfrm>
        </p:grpSpPr>
        <p:sp>
          <p:nvSpPr>
            <p:cNvPr id="7" name="ZoneTexte 6"/>
            <p:cNvSpPr txBox="1"/>
            <p:nvPr/>
          </p:nvSpPr>
          <p:spPr>
            <a:xfrm>
              <a:off x="107504" y="3276431"/>
              <a:ext cx="24043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endParaRPr lang="fr-FR" b="1" dirty="0" smtClean="0">
                <a:solidFill>
                  <a:schemeClr val="bg1"/>
                </a:solidFill>
                <a:latin typeface="Albany AMT" panose="020B0604020202020204" pitchFamily="34" charset="0"/>
              </a:endParaRPr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2282384" y="3276431"/>
              <a:ext cx="24043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endParaRPr lang="fr-FR" b="1" dirty="0">
                <a:solidFill>
                  <a:schemeClr val="bg1"/>
                </a:solidFill>
                <a:latin typeface="Albany AMT" panose="020B0604020202020204" pitchFamily="34" charset="0"/>
              </a:endParaRP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4457264" y="3276431"/>
              <a:ext cx="24043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endParaRPr lang="fr-FR" b="1" dirty="0" smtClean="0">
                <a:solidFill>
                  <a:schemeClr val="bg1"/>
                </a:solidFill>
                <a:latin typeface="Albany AMT" panose="020B0604020202020204" pitchFamily="34" charset="0"/>
              </a:endParaRP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6632145" y="3276431"/>
              <a:ext cx="24043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endParaRPr lang="fr-FR" b="1" dirty="0" smtClean="0">
                <a:solidFill>
                  <a:schemeClr val="bg1"/>
                </a:solidFill>
                <a:latin typeface="Albany AMT" panose="020B0604020202020204" pitchFamily="34" charset="0"/>
              </a:endParaRPr>
            </a:p>
          </p:txBody>
        </p:sp>
        <p:grpSp>
          <p:nvGrpSpPr>
            <p:cNvPr id="8" name="Groupe 7"/>
            <p:cNvGrpSpPr/>
            <p:nvPr/>
          </p:nvGrpSpPr>
          <p:grpSpPr>
            <a:xfrm>
              <a:off x="3878767" y="1940960"/>
              <a:ext cx="4008449" cy="1022965"/>
              <a:chOff x="3878767" y="1940960"/>
              <a:chExt cx="4008449" cy="1022965"/>
            </a:xfrm>
          </p:grpSpPr>
          <p:sp>
            <p:nvSpPr>
              <p:cNvPr id="35" name="Ellipse 34"/>
              <p:cNvSpPr/>
              <p:nvPr/>
            </p:nvSpPr>
            <p:spPr>
              <a:xfrm>
                <a:off x="6903607" y="1940960"/>
                <a:ext cx="983609" cy="1022965"/>
              </a:xfrm>
              <a:prstGeom prst="ellipse">
                <a:avLst/>
              </a:prstGeom>
              <a:no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4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231F20"/>
                  </a:clrFrom>
                  <a:clrTo>
                    <a:srgbClr val="231F2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878767" y="2152486"/>
                <a:ext cx="714380" cy="6594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4" name="Groupe 3"/>
            <p:cNvGrpSpPr/>
            <p:nvPr/>
          </p:nvGrpSpPr>
          <p:grpSpPr>
            <a:xfrm>
              <a:off x="1080053" y="2032189"/>
              <a:ext cx="3658061" cy="1022965"/>
              <a:chOff x="1080053" y="2032189"/>
              <a:chExt cx="3658061" cy="1022965"/>
            </a:xfrm>
          </p:grpSpPr>
          <p:sp>
            <p:nvSpPr>
              <p:cNvPr id="34" name="Ellipse 33"/>
              <p:cNvSpPr/>
              <p:nvPr/>
            </p:nvSpPr>
            <p:spPr>
              <a:xfrm>
                <a:off x="3754505" y="2032189"/>
                <a:ext cx="983609" cy="1022965"/>
              </a:xfrm>
              <a:prstGeom prst="ellipse">
                <a:avLst/>
              </a:prstGeom>
              <a:no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41" name="Picture 5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231F20"/>
                  </a:clrFrom>
                  <a:clrTo>
                    <a:srgbClr val="231F2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80053" y="2088665"/>
                <a:ext cx="622681" cy="727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3" name="Groupe 2"/>
            <p:cNvGrpSpPr/>
            <p:nvPr/>
          </p:nvGrpSpPr>
          <p:grpSpPr>
            <a:xfrm>
              <a:off x="899592" y="1940960"/>
              <a:ext cx="3693555" cy="3665395"/>
              <a:chOff x="899592" y="1940960"/>
              <a:chExt cx="3693555" cy="3665395"/>
            </a:xfrm>
          </p:grpSpPr>
          <p:sp>
            <p:nvSpPr>
              <p:cNvPr id="32" name="Ellipse 31"/>
              <p:cNvSpPr/>
              <p:nvPr/>
            </p:nvSpPr>
            <p:spPr>
              <a:xfrm>
                <a:off x="899592" y="1940960"/>
                <a:ext cx="983609" cy="1022965"/>
              </a:xfrm>
              <a:prstGeom prst="ellipse">
                <a:avLst/>
              </a:prstGeom>
              <a:no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42" name="Picture 7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231F20"/>
                  </a:clrFrom>
                  <a:clrTo>
                    <a:srgbClr val="231F2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993712" y="5018124"/>
                <a:ext cx="599435" cy="588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22" name="ZoneTexte 21"/>
          <p:cNvSpPr txBox="1"/>
          <p:nvPr/>
        </p:nvSpPr>
        <p:spPr>
          <a:xfrm>
            <a:off x="132529" y="3143486"/>
            <a:ext cx="2404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b="1" dirty="0" smtClean="0">
                <a:solidFill>
                  <a:schemeClr val="bg1"/>
                </a:solidFill>
                <a:latin typeface="Albany AMT" panose="020B0604020202020204" pitchFamily="34" charset="0"/>
              </a:rPr>
              <a:t>AMENAGEMENT</a:t>
            </a:r>
            <a:endParaRPr lang="fr-FR" b="1" dirty="0">
              <a:solidFill>
                <a:schemeClr val="bg1"/>
              </a:solidFill>
              <a:latin typeface="Albany AMT" panose="020B0604020202020204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945427" y="3156627"/>
            <a:ext cx="2404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b="1" dirty="0" smtClean="0">
                <a:solidFill>
                  <a:schemeClr val="bg1"/>
                </a:solidFill>
                <a:latin typeface="Albany AMT" panose="020B0604020202020204" pitchFamily="34" charset="0"/>
              </a:rPr>
              <a:t>INNOVATION</a:t>
            </a:r>
            <a:endParaRPr lang="fr-FR" b="1" dirty="0">
              <a:solidFill>
                <a:schemeClr val="bg1"/>
              </a:solidFill>
              <a:latin typeface="Albany AMT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33192" y="3143486"/>
            <a:ext cx="318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b="1" dirty="0" smtClean="0">
                <a:solidFill>
                  <a:schemeClr val="bg1"/>
                </a:solidFill>
                <a:latin typeface="Albany AMT" panose="020B0604020202020204" pitchFamily="34" charset="0"/>
              </a:rPr>
              <a:t>PROFESSIONNALISATION</a:t>
            </a:r>
            <a:endParaRPr lang="fr-FR" b="1" dirty="0">
              <a:solidFill>
                <a:schemeClr val="bg1"/>
              </a:solidFill>
              <a:latin typeface="Albany AMT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773" y="5847674"/>
            <a:ext cx="271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Albany AMT" panose="020B0604020202020204" pitchFamily="34" charset="0"/>
              </a:rPr>
              <a:t>INTERDISCIPLINARITE</a:t>
            </a:r>
            <a:endParaRPr lang="fr-FR" b="1" dirty="0">
              <a:solidFill>
                <a:schemeClr val="bg1"/>
              </a:solidFill>
              <a:latin typeface="Albany AMT" panose="020B0604020202020204" pitchFamily="34" charset="0"/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863081" y="4493652"/>
            <a:ext cx="983609" cy="1022965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3118692" y="5883635"/>
            <a:ext cx="2404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b="1" dirty="0" smtClean="0">
                <a:solidFill>
                  <a:schemeClr val="bg1"/>
                </a:solidFill>
                <a:latin typeface="Albany AMT" panose="020B0604020202020204" pitchFamily="34" charset="0"/>
              </a:rPr>
              <a:t>PREVENTION </a:t>
            </a:r>
            <a:endParaRPr lang="fr-FR" b="1" dirty="0">
              <a:solidFill>
                <a:schemeClr val="bg1"/>
              </a:solidFill>
              <a:latin typeface="Albany AMT" panose="020B0604020202020204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018370" y="5847674"/>
            <a:ext cx="2969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b="1" dirty="0" smtClean="0">
                <a:solidFill>
                  <a:schemeClr val="bg1"/>
                </a:solidFill>
                <a:latin typeface="Albany AMT" panose="020B0604020202020204" pitchFamily="34" charset="0"/>
              </a:rPr>
              <a:t>INTERNATIONALISATION</a:t>
            </a:r>
            <a:endParaRPr lang="fr-FR" b="1" dirty="0">
              <a:solidFill>
                <a:schemeClr val="bg1"/>
              </a:solidFill>
              <a:latin typeface="Albany AMT" panose="020B0604020202020204" pitchFamily="34" charset="0"/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3735258" y="4664894"/>
            <a:ext cx="983609" cy="1022965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Ellipse 30"/>
          <p:cNvSpPr/>
          <p:nvPr/>
        </p:nvSpPr>
        <p:spPr>
          <a:xfrm>
            <a:off x="6943299" y="4664893"/>
            <a:ext cx="983609" cy="1022965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114" y="4793208"/>
            <a:ext cx="561975" cy="76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48" y="4705096"/>
            <a:ext cx="60007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86060" y="1857582"/>
            <a:ext cx="813303" cy="91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Image 42" descr="logo_NA-Blanc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34288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7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Connecteur droit 77"/>
          <p:cNvCxnSpPr>
            <a:stCxn id="21" idx="3"/>
          </p:cNvCxnSpPr>
          <p:nvPr/>
        </p:nvCxnSpPr>
        <p:spPr>
          <a:xfrm flipH="1" flipV="1">
            <a:off x="6584153" y="1567844"/>
            <a:ext cx="515364" cy="412524"/>
          </a:xfrm>
          <a:prstGeom prst="line">
            <a:avLst/>
          </a:prstGeom>
          <a:ln>
            <a:solidFill>
              <a:srgbClr val="5EBEB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0" y="116632"/>
            <a:ext cx="6996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Albany AMT" panose="020B0604020202020204" pitchFamily="34" charset="0"/>
              </a:rPr>
              <a:t>COMPETENCES REGIONALES…</a:t>
            </a:r>
            <a:endParaRPr lang="fr-FR" sz="3200" b="1" dirty="0">
              <a:solidFill>
                <a:schemeClr val="bg1"/>
              </a:solidFill>
              <a:latin typeface="Albany AMT" panose="020B0604020202020204" pitchFamily="34" charset="0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273475" y="1162831"/>
            <a:ext cx="1614986" cy="1695861"/>
          </a:xfrm>
          <a:prstGeom prst="ellipse">
            <a:avLst/>
          </a:prstGeom>
          <a:noFill/>
          <a:ln w="57150">
            <a:solidFill>
              <a:srgbClr val="60C0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39746" y="1908431"/>
            <a:ext cx="15832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Environnement</a:t>
            </a:r>
            <a:endParaRPr lang="fr-FR" sz="12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6804249" y="252226"/>
            <a:ext cx="2016224" cy="2024645"/>
          </a:xfrm>
          <a:prstGeom prst="ellipse">
            <a:avLst/>
          </a:prstGeom>
          <a:noFill/>
          <a:ln w="57150">
            <a:solidFill>
              <a:srgbClr val="60C0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6757628" y="933397"/>
            <a:ext cx="2140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Albany AMT" panose="020B0604020202020204" pitchFamily="34" charset="0"/>
              </a:rPr>
              <a:t>Développement économique</a:t>
            </a:r>
            <a:endParaRPr lang="fr-FR" sz="2000" b="1" dirty="0">
              <a:solidFill>
                <a:schemeClr val="bg1"/>
              </a:solidFill>
              <a:latin typeface="Albany AMT" panose="020B0604020202020204" pitchFamily="34" charset="0"/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2443142" y="799083"/>
            <a:ext cx="1872208" cy="1947116"/>
          </a:xfrm>
          <a:prstGeom prst="ellipse">
            <a:avLst/>
          </a:prstGeom>
          <a:noFill/>
          <a:ln w="57150">
            <a:solidFill>
              <a:srgbClr val="60C0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353470" y="1571741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latin typeface="Albany AMT" panose="020B0604020202020204" pitchFamily="34" charset="0"/>
              </a:rPr>
              <a:t>Numérique</a:t>
            </a:r>
            <a:endParaRPr lang="fr-FR" sz="1600" b="1" dirty="0">
              <a:solidFill>
                <a:schemeClr val="bg1"/>
              </a:solidFill>
              <a:latin typeface="Albany AMT" panose="020B0604020202020204" pitchFamily="34" charset="0"/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160623" y="3016300"/>
            <a:ext cx="1794110" cy="1920584"/>
          </a:xfrm>
          <a:prstGeom prst="ellipse">
            <a:avLst/>
          </a:prstGeom>
          <a:noFill/>
          <a:ln w="57150">
            <a:solidFill>
              <a:srgbClr val="60C0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298128" y="3680657"/>
            <a:ext cx="1624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latin typeface="Albany AMT" panose="020B0604020202020204" pitchFamily="34" charset="0"/>
              </a:rPr>
              <a:t>Aménagement du territoire</a:t>
            </a:r>
            <a:endParaRPr lang="fr-FR" sz="1600" b="1" dirty="0">
              <a:solidFill>
                <a:schemeClr val="bg1"/>
              </a:solidFill>
              <a:latin typeface="Albany AMT" panose="020B0604020202020204" pitchFamily="34" charset="0"/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4815066" y="4835688"/>
            <a:ext cx="1872208" cy="1947116"/>
          </a:xfrm>
          <a:prstGeom prst="ellipse">
            <a:avLst/>
          </a:prstGeom>
          <a:noFill/>
          <a:ln w="57150">
            <a:solidFill>
              <a:srgbClr val="60C0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4773111" y="5407388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latin typeface="Albany AMT" panose="020B0604020202020204" pitchFamily="34" charset="0"/>
              </a:rPr>
              <a:t>Formations</a:t>
            </a:r>
          </a:p>
          <a:p>
            <a:pPr algn="ctr"/>
            <a:r>
              <a:rPr lang="fr-FR" sz="1400" b="1" dirty="0" smtClean="0">
                <a:solidFill>
                  <a:schemeClr val="bg1"/>
                </a:solidFill>
                <a:latin typeface="Albany AMT" panose="020B0604020202020204" pitchFamily="34" charset="0"/>
              </a:rPr>
              <a:t>Sanitaires et </a:t>
            </a:r>
            <a:r>
              <a:rPr lang="fr-FR" sz="1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Sociales</a:t>
            </a:r>
          </a:p>
        </p:txBody>
      </p:sp>
      <p:sp>
        <p:nvSpPr>
          <p:cNvPr id="33" name="Ellipse 32"/>
          <p:cNvSpPr/>
          <p:nvPr/>
        </p:nvSpPr>
        <p:spPr>
          <a:xfrm>
            <a:off x="298127" y="5095663"/>
            <a:ext cx="1624895" cy="1526824"/>
          </a:xfrm>
          <a:prstGeom prst="ellipse">
            <a:avLst/>
          </a:prstGeom>
          <a:noFill/>
          <a:ln w="57150">
            <a:solidFill>
              <a:srgbClr val="60C0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339746" y="5689798"/>
            <a:ext cx="1482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Prévention</a:t>
            </a:r>
            <a:r>
              <a:rPr lang="fr-FR" sz="1050" b="1" dirty="0" smtClean="0">
                <a:solidFill>
                  <a:schemeClr val="bg1"/>
                </a:solidFill>
                <a:latin typeface="Albany AMT" panose="020B0604020202020204" pitchFamily="34" charset="0"/>
              </a:rPr>
              <a:t> </a:t>
            </a:r>
            <a:endParaRPr lang="fr-FR" sz="1050" b="1" dirty="0">
              <a:solidFill>
                <a:schemeClr val="bg1"/>
              </a:solidFill>
              <a:latin typeface="Albany AMT" panose="020B0604020202020204" pitchFamily="34" charset="0"/>
            </a:endParaRPr>
          </a:p>
        </p:txBody>
      </p:sp>
      <p:cxnSp>
        <p:nvCxnSpPr>
          <p:cNvPr id="39" name="Connecteur droit 38"/>
          <p:cNvCxnSpPr>
            <a:endCxn id="27" idx="6"/>
          </p:cNvCxnSpPr>
          <p:nvPr/>
        </p:nvCxnSpPr>
        <p:spPr>
          <a:xfrm flipH="1">
            <a:off x="1954733" y="3724934"/>
            <a:ext cx="1575796" cy="251658"/>
          </a:xfrm>
          <a:prstGeom prst="line">
            <a:avLst/>
          </a:prstGeom>
          <a:ln>
            <a:solidFill>
              <a:srgbClr val="5EBEB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H="1" flipV="1">
            <a:off x="1822191" y="2443107"/>
            <a:ext cx="2364002" cy="755708"/>
          </a:xfrm>
          <a:prstGeom prst="line">
            <a:avLst/>
          </a:prstGeom>
          <a:ln>
            <a:solidFill>
              <a:srgbClr val="5EBEB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flipH="1">
            <a:off x="1816520" y="3973044"/>
            <a:ext cx="1714009" cy="1716754"/>
          </a:xfrm>
          <a:prstGeom prst="line">
            <a:avLst/>
          </a:prstGeom>
          <a:ln>
            <a:solidFill>
              <a:srgbClr val="5EBEB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>
            <a:endCxn id="21" idx="3"/>
          </p:cNvCxnSpPr>
          <p:nvPr/>
        </p:nvCxnSpPr>
        <p:spPr>
          <a:xfrm flipV="1">
            <a:off x="4918324" y="1980368"/>
            <a:ext cx="2181194" cy="1088454"/>
          </a:xfrm>
          <a:prstGeom prst="line">
            <a:avLst/>
          </a:prstGeom>
          <a:ln>
            <a:solidFill>
              <a:srgbClr val="5EBEB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Ellipse 61"/>
          <p:cNvSpPr/>
          <p:nvPr/>
        </p:nvSpPr>
        <p:spPr>
          <a:xfrm>
            <a:off x="7380313" y="2530043"/>
            <a:ext cx="1676589" cy="1524700"/>
          </a:xfrm>
          <a:prstGeom prst="ellipse">
            <a:avLst/>
          </a:prstGeom>
          <a:noFill/>
          <a:ln w="57150">
            <a:solidFill>
              <a:srgbClr val="60C0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7506518" y="3083481"/>
            <a:ext cx="1451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Albany AMT" panose="020B0604020202020204" pitchFamily="34" charset="0"/>
              </a:rPr>
              <a:t>Recherche</a:t>
            </a:r>
            <a:endParaRPr lang="fr-FR" b="1" dirty="0">
              <a:solidFill>
                <a:schemeClr val="bg1"/>
              </a:solidFill>
              <a:latin typeface="Albany AMT" panose="020B0604020202020204" pitchFamily="34" charset="0"/>
            </a:endParaRPr>
          </a:p>
        </p:txBody>
      </p:sp>
      <p:sp>
        <p:nvSpPr>
          <p:cNvPr id="65" name="Ellipse 64"/>
          <p:cNvSpPr/>
          <p:nvPr/>
        </p:nvSpPr>
        <p:spPr>
          <a:xfrm>
            <a:off x="6098562" y="2491506"/>
            <a:ext cx="1009210" cy="1049588"/>
          </a:xfrm>
          <a:prstGeom prst="ellipse">
            <a:avLst/>
          </a:prstGeom>
          <a:noFill/>
          <a:ln w="57150">
            <a:solidFill>
              <a:srgbClr val="60C0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6116889" y="2858692"/>
            <a:ext cx="10092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Industrie</a:t>
            </a:r>
            <a:endParaRPr lang="fr-FR" sz="12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9" name="Ellipse 68"/>
          <p:cNvSpPr/>
          <p:nvPr/>
        </p:nvSpPr>
        <p:spPr>
          <a:xfrm>
            <a:off x="4572001" y="1081588"/>
            <a:ext cx="2073318" cy="1195285"/>
          </a:xfrm>
          <a:prstGeom prst="ellipse">
            <a:avLst/>
          </a:prstGeom>
          <a:noFill/>
          <a:ln w="57150">
            <a:solidFill>
              <a:srgbClr val="60C0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71" name="Connecteur droit 70"/>
          <p:cNvCxnSpPr/>
          <p:nvPr/>
        </p:nvCxnSpPr>
        <p:spPr>
          <a:xfrm>
            <a:off x="7458683" y="2185755"/>
            <a:ext cx="145791" cy="635206"/>
          </a:xfrm>
          <a:prstGeom prst="line">
            <a:avLst/>
          </a:prstGeom>
          <a:ln>
            <a:solidFill>
              <a:srgbClr val="5EBEB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 flipH="1">
            <a:off x="6804249" y="2073715"/>
            <a:ext cx="490474" cy="472813"/>
          </a:xfrm>
          <a:prstGeom prst="line">
            <a:avLst/>
          </a:prstGeom>
          <a:ln>
            <a:solidFill>
              <a:srgbClr val="5EBEB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ZoneTexte 58"/>
          <p:cNvSpPr txBox="1"/>
          <p:nvPr/>
        </p:nvSpPr>
        <p:spPr>
          <a:xfrm>
            <a:off x="4572002" y="1518725"/>
            <a:ext cx="21152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Internationalisation</a:t>
            </a:r>
            <a:r>
              <a:rPr lang="fr-FR" sz="1050" b="1" dirty="0" smtClean="0">
                <a:solidFill>
                  <a:schemeClr val="bg1"/>
                </a:solidFill>
                <a:latin typeface="Albany AMT" panose="020B0604020202020204" pitchFamily="34" charset="0"/>
              </a:rPr>
              <a:t> </a:t>
            </a:r>
            <a:endParaRPr lang="fr-FR" sz="1050" b="1" dirty="0">
              <a:solidFill>
                <a:schemeClr val="bg1"/>
              </a:solidFill>
              <a:latin typeface="Albany AMT" panose="020B0604020202020204" pitchFamily="34" charset="0"/>
            </a:endParaRPr>
          </a:p>
        </p:txBody>
      </p:sp>
      <p:sp>
        <p:nvSpPr>
          <p:cNvPr id="60" name="Ellipse 59"/>
          <p:cNvSpPr/>
          <p:nvPr/>
        </p:nvSpPr>
        <p:spPr>
          <a:xfrm>
            <a:off x="7294724" y="4275439"/>
            <a:ext cx="1676589" cy="1524700"/>
          </a:xfrm>
          <a:prstGeom prst="ellipse">
            <a:avLst/>
          </a:prstGeom>
          <a:noFill/>
          <a:ln w="57150">
            <a:solidFill>
              <a:srgbClr val="60C0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7360727" y="4772500"/>
            <a:ext cx="1536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Diffusion de la culture scientifique</a:t>
            </a:r>
            <a:endParaRPr lang="fr-FR" sz="12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AutoShape 2" descr="https://webmel.aquitaine.fr/service/home/%7E/?auth=co&amp;id=87801&amp;part=2.4"/>
          <p:cNvSpPr>
            <a:spLocks noChangeAspect="1" noChangeArrowheads="1"/>
          </p:cNvSpPr>
          <p:nvPr/>
        </p:nvSpPr>
        <p:spPr bwMode="auto">
          <a:xfrm>
            <a:off x="155576" y="-3176588"/>
            <a:ext cx="15401925" cy="662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40" name="Ellipse 39"/>
          <p:cNvSpPr/>
          <p:nvPr/>
        </p:nvSpPr>
        <p:spPr>
          <a:xfrm>
            <a:off x="2594425" y="4880965"/>
            <a:ext cx="1872208" cy="1947116"/>
          </a:xfrm>
          <a:prstGeom prst="ellipse">
            <a:avLst/>
          </a:prstGeom>
          <a:noFill/>
          <a:ln w="57150">
            <a:solidFill>
              <a:srgbClr val="60C0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2550481" y="5406807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latin typeface="Albany AMT" panose="020B0604020202020204" pitchFamily="34" charset="0"/>
              </a:rPr>
              <a:t>Formations</a:t>
            </a:r>
          </a:p>
          <a:p>
            <a:pPr algn="ctr"/>
            <a:r>
              <a:rPr lang="fr-FR" sz="1600" b="1" dirty="0" smtClean="0">
                <a:solidFill>
                  <a:schemeClr val="bg1"/>
                </a:solidFill>
                <a:latin typeface="Albany AMT" panose="020B0604020202020204" pitchFamily="34" charset="0"/>
              </a:rPr>
              <a:t>Professionnelles</a:t>
            </a:r>
          </a:p>
          <a:p>
            <a:pPr algn="ctr"/>
            <a:r>
              <a:rPr lang="fr-FR" sz="1600" b="1" dirty="0" smtClean="0">
                <a:solidFill>
                  <a:schemeClr val="bg1"/>
                </a:solidFill>
                <a:latin typeface="Albany AMT" panose="020B0604020202020204" pitchFamily="34" charset="0"/>
              </a:rPr>
              <a:t>apprentissage</a:t>
            </a:r>
          </a:p>
        </p:txBody>
      </p:sp>
      <p:cxnSp>
        <p:nvCxnSpPr>
          <p:cNvPr id="50" name="Connecteur droit 49"/>
          <p:cNvCxnSpPr/>
          <p:nvPr/>
        </p:nvCxnSpPr>
        <p:spPr>
          <a:xfrm flipH="1">
            <a:off x="8046358" y="4104960"/>
            <a:ext cx="184248" cy="160472"/>
          </a:xfrm>
          <a:prstGeom prst="line">
            <a:avLst/>
          </a:prstGeom>
          <a:ln>
            <a:solidFill>
              <a:srgbClr val="5EBEB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flipH="1" flipV="1">
            <a:off x="3920439" y="2586184"/>
            <a:ext cx="651562" cy="706209"/>
          </a:xfrm>
          <a:prstGeom prst="line">
            <a:avLst/>
          </a:prstGeom>
          <a:ln>
            <a:solidFill>
              <a:srgbClr val="5EBEB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>
            <a:stCxn id="30" idx="0"/>
          </p:cNvCxnSpPr>
          <p:nvPr/>
        </p:nvCxnSpPr>
        <p:spPr>
          <a:xfrm flipH="1" flipV="1">
            <a:off x="5148064" y="3932315"/>
            <a:ext cx="603106" cy="903373"/>
          </a:xfrm>
          <a:prstGeom prst="line">
            <a:avLst/>
          </a:prstGeom>
          <a:ln>
            <a:solidFill>
              <a:srgbClr val="5EBEB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 flipV="1">
            <a:off x="3830060" y="3932315"/>
            <a:ext cx="741941" cy="960440"/>
          </a:xfrm>
          <a:prstGeom prst="line">
            <a:avLst/>
          </a:prstGeom>
          <a:ln>
            <a:solidFill>
              <a:srgbClr val="5EBEB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Image 42" descr="logo_NA-Blan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89" y="3037038"/>
            <a:ext cx="234288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52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810440" y="242645"/>
            <a:ext cx="6120680" cy="9541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 chantiers et des outils d’intervention </a:t>
            </a:r>
            <a:endParaRPr lang="fr-FR" sz="28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47" name="Groupe 46"/>
          <p:cNvGrpSpPr/>
          <p:nvPr/>
        </p:nvGrpSpPr>
        <p:grpSpPr>
          <a:xfrm>
            <a:off x="-108520" y="3215628"/>
            <a:ext cx="9217023" cy="3180055"/>
            <a:chOff x="-72008" y="2152460"/>
            <a:chExt cx="9217023" cy="3180055"/>
          </a:xfrm>
        </p:grpSpPr>
        <p:sp>
          <p:nvSpPr>
            <p:cNvPr id="7" name="ZoneTexte 6"/>
            <p:cNvSpPr txBox="1"/>
            <p:nvPr/>
          </p:nvSpPr>
          <p:spPr>
            <a:xfrm>
              <a:off x="-72008" y="2448340"/>
              <a:ext cx="2630914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fr-FR" b="1" dirty="0" smtClean="0">
                  <a:solidFill>
                    <a:schemeClr val="tx2">
                      <a:lumMod val="20000"/>
                      <a:lumOff val="80000"/>
                    </a:schemeClr>
                  </a:solidFill>
                  <a:latin typeface="Albany AMT" panose="020B0604020202020204" pitchFamily="34" charset="0"/>
                </a:rPr>
                <a:t>1. Développement des territoires de santé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fr-FR" sz="1600" b="1" i="1" dirty="0" smtClean="0">
                  <a:solidFill>
                    <a:schemeClr val="tx2">
                      <a:lumMod val="20000"/>
                      <a:lumOff val="80000"/>
                    </a:schemeClr>
                  </a:solidFill>
                  <a:latin typeface="Albany AMT" panose="020B0604020202020204" pitchFamily="34" charset="0"/>
                </a:rPr>
                <a:t>AMI Télémédecine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fr-FR" sz="1600" b="1" i="1" dirty="0" smtClean="0">
                  <a:solidFill>
                    <a:schemeClr val="tx2">
                      <a:lumMod val="20000"/>
                      <a:lumOff val="80000"/>
                    </a:schemeClr>
                  </a:solidFill>
                  <a:latin typeface="Albany AMT" panose="020B0604020202020204" pitchFamily="34" charset="0"/>
                </a:rPr>
                <a:t>AMI territoires de santé du futur</a:t>
              </a:r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2376264" y="3239634"/>
              <a:ext cx="2404351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fr-FR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Albany AMT" panose="020B0604020202020204" pitchFamily="34" charset="0"/>
                </a:rPr>
                <a:t>2. Défis de la médecine de demain</a:t>
              </a:r>
              <a:endParaRPr lang="fr-FR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lbany AMT" panose="020B0604020202020204" pitchFamily="34" charset="0"/>
              </a:endParaRP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fr-FR" sz="1400" b="1" i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Albany AMT" panose="020B0604020202020204" pitchFamily="34" charset="0"/>
                </a:rPr>
                <a:t>AAP(s) recherche, enseignement supérieur et transfert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fr-FR" sz="1400" b="1" i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Albany AMT" panose="020B0604020202020204" pitchFamily="34" charset="0"/>
                </a:rPr>
                <a:t>AAP Prototype numérique</a:t>
              </a:r>
              <a:endParaRPr lang="fr-FR" sz="14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lbany AMT" panose="020B0604020202020204" pitchFamily="34" charset="0"/>
              </a:endParaRP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4457262" y="2152460"/>
              <a:ext cx="240435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fr-FR" b="1" dirty="0" smtClean="0">
                  <a:solidFill>
                    <a:schemeClr val="bg1"/>
                  </a:solidFill>
                  <a:latin typeface="Albany AMT" panose="020B0604020202020204" pitchFamily="34" charset="0"/>
                </a:rPr>
                <a:t>3. Innovation et compétitivité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fr-FR" sz="1400" b="1" i="1" dirty="0" smtClean="0">
                  <a:solidFill>
                    <a:schemeClr val="bg1"/>
                  </a:solidFill>
                  <a:latin typeface="Albany AMT" panose="020B0604020202020204" pitchFamily="34" charset="0"/>
                </a:rPr>
                <a:t>AMI usine du futur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fr-FR" sz="1400" b="1" i="1" dirty="0" smtClean="0">
                  <a:solidFill>
                    <a:schemeClr val="bg1"/>
                  </a:solidFill>
                  <a:latin typeface="Albany AMT" panose="020B0604020202020204" pitchFamily="34" charset="0"/>
                </a:rPr>
                <a:t>Région Start up</a:t>
              </a: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6624736" y="3121947"/>
              <a:ext cx="2520279" cy="1969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fr-FR" b="1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Albany AMT" panose="020B0604020202020204" pitchFamily="34" charset="0"/>
                </a:rPr>
                <a:t>4. Prévention et santé environnement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fr-FR" sz="1400" b="1" i="1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Albany AMT" panose="020B0604020202020204" pitchFamily="34" charset="0"/>
                </a:rPr>
                <a:t>AAP prévention (PREVA’NA) 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fr-FR" sz="1400" b="1" i="1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Albany AMT" panose="020B0604020202020204" pitchFamily="34" charset="0"/>
                </a:rPr>
                <a:t>AMI Culture et santé / sport et santé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fr-FR" sz="1400" b="1" i="1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Albany AMT" panose="020B0604020202020204" pitchFamily="34" charset="0"/>
                </a:rPr>
                <a:t>AAP Santé Environnement</a:t>
              </a:r>
            </a:p>
          </p:txBody>
        </p:sp>
      </p:grp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72816"/>
            <a:ext cx="1608199" cy="2412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27010"/>
            <a:ext cx="1512168" cy="2135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 12" descr="logo_NA-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342882" cy="100811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053335"/>
            <a:ext cx="1894518" cy="91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034" y="1595997"/>
            <a:ext cx="18383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71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310625" y="188640"/>
            <a:ext cx="8752844" cy="15696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Albany AMT" panose="020B0604020202020204" pitchFamily="34" charset="0"/>
              </a:rPr>
              <a:t>CHANTIER 1 : Développement des territoires de santé et lutte contre la déprise médicale</a:t>
            </a:r>
            <a:endParaRPr lang="fr-FR" sz="2400" b="1" dirty="0">
              <a:solidFill>
                <a:schemeClr val="bg1"/>
              </a:solidFill>
              <a:latin typeface="Albany AMT" panose="020B06040202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01080" y="2204864"/>
            <a:ext cx="875284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Albany AMT" panose="020B0604020202020204" pitchFamily="34" charset="0"/>
              </a:rPr>
              <a:t>Les grands domaines stratégiques : </a:t>
            </a:r>
          </a:p>
          <a:p>
            <a:pPr marL="342900" indent="-342900">
              <a:buFontTx/>
              <a:buChar char="-"/>
            </a:pPr>
            <a:r>
              <a:rPr lang="fr-FR" sz="2400" b="1" dirty="0" smtClean="0">
                <a:solidFill>
                  <a:schemeClr val="bg1"/>
                </a:solidFill>
                <a:latin typeface="Albany AMT" panose="020B0604020202020204" pitchFamily="34" charset="0"/>
              </a:rPr>
              <a:t>Accès et suivi des soins dans les territoires</a:t>
            </a:r>
          </a:p>
          <a:p>
            <a:pPr marL="342900" indent="-342900">
              <a:buFontTx/>
              <a:buChar char="-"/>
            </a:pPr>
            <a:r>
              <a:rPr lang="fr-FR" sz="2400" b="1" dirty="0" smtClean="0">
                <a:solidFill>
                  <a:schemeClr val="bg1"/>
                </a:solidFill>
                <a:latin typeface="Albany AMT" panose="020B0604020202020204" pitchFamily="34" charset="0"/>
              </a:rPr>
              <a:t>Développement de la télémédecine</a:t>
            </a:r>
          </a:p>
          <a:p>
            <a:pPr marL="342900" indent="-342900">
              <a:buFontTx/>
              <a:buChar char="-"/>
            </a:pPr>
            <a:endParaRPr lang="fr-FR" sz="2400" b="1" dirty="0">
              <a:solidFill>
                <a:schemeClr val="bg1"/>
              </a:solidFill>
              <a:latin typeface="Albany AMT" panose="020B0604020202020204" pitchFamily="34" charset="0"/>
            </a:endParaRPr>
          </a:p>
          <a:p>
            <a:r>
              <a:rPr lang="fr-FR" sz="3200" b="1" dirty="0" smtClean="0">
                <a:solidFill>
                  <a:schemeClr val="bg1"/>
                </a:solidFill>
                <a:latin typeface="Albany AMT" panose="020B0604020202020204" pitchFamily="34" charset="0"/>
              </a:rPr>
              <a:t>Impact sur les formations : </a:t>
            </a:r>
          </a:p>
          <a:p>
            <a:pPr marL="342900" indent="-342900">
              <a:buFontTx/>
              <a:buChar char="-"/>
            </a:pPr>
            <a:r>
              <a:rPr lang="fr-FR" sz="2400" b="1" dirty="0" smtClean="0">
                <a:solidFill>
                  <a:schemeClr val="bg1"/>
                </a:solidFill>
                <a:latin typeface="Albany AMT" panose="020B0604020202020204" pitchFamily="34" charset="0"/>
              </a:rPr>
              <a:t>De nouveaux métiers : coordination et pratiques avancées</a:t>
            </a:r>
          </a:p>
          <a:p>
            <a:pPr marL="342900" indent="-342900">
              <a:buFontTx/>
              <a:buChar char="-"/>
            </a:pPr>
            <a:r>
              <a:rPr lang="fr-FR" sz="2400" b="1" dirty="0" smtClean="0">
                <a:solidFill>
                  <a:schemeClr val="bg1"/>
                </a:solidFill>
                <a:latin typeface="Albany AMT" panose="020B0604020202020204" pitchFamily="34" charset="0"/>
              </a:rPr>
              <a:t>De nouveaux outils : numérique et simulation</a:t>
            </a:r>
          </a:p>
        </p:txBody>
      </p:sp>
    </p:spTree>
    <p:extLst>
      <p:ext uri="{BB962C8B-B14F-4D97-AF65-F5344CB8AC3E}">
        <p14:creationId xmlns:p14="http://schemas.microsoft.com/office/powerpoint/2010/main" val="408282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323528" y="332656"/>
            <a:ext cx="8752844" cy="15696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prstClr val="white"/>
                </a:solidFill>
                <a:latin typeface="Albany AMT" panose="020B0604020202020204" pitchFamily="34" charset="0"/>
              </a:rPr>
              <a:t>CHANTIER 1 : Développement des territoires de santé et lutte contre la déprise médicale</a:t>
            </a:r>
            <a:endParaRPr lang="fr-FR" sz="2400" b="1" dirty="0">
              <a:solidFill>
                <a:prstClr val="white"/>
              </a:solidFill>
              <a:latin typeface="Albany AMT" panose="020B06040202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70046" y="2204864"/>
            <a:ext cx="87528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prstClr val="white"/>
                </a:solidFill>
                <a:latin typeface="Albany AMT" panose="020B0604020202020204" pitchFamily="34" charset="0"/>
              </a:rPr>
              <a:t>Les dispositifs de soutien </a:t>
            </a:r>
            <a:r>
              <a:rPr lang="fr-FR" sz="2400" b="1" dirty="0" smtClean="0">
                <a:solidFill>
                  <a:prstClr val="white"/>
                </a:solidFill>
                <a:latin typeface="Albany AMT" panose="020B0604020202020204" pitchFamily="34" charset="0"/>
              </a:rPr>
              <a:t>: </a:t>
            </a:r>
          </a:p>
          <a:p>
            <a:r>
              <a:rPr lang="fr-FR" sz="2400" b="1" dirty="0">
                <a:solidFill>
                  <a:prstClr val="white"/>
                </a:solidFill>
                <a:latin typeface="Albany AMT" panose="020B0604020202020204" pitchFamily="34" charset="0"/>
              </a:rPr>
              <a:t>Ouverture de 2 AMI  : </a:t>
            </a:r>
          </a:p>
          <a:p>
            <a:pPr marL="342900" indent="-342900">
              <a:buFontTx/>
              <a:buChar char="-"/>
            </a:pPr>
            <a:r>
              <a:rPr lang="fr-FR" sz="2400" b="1" dirty="0">
                <a:solidFill>
                  <a:prstClr val="white"/>
                </a:solidFill>
                <a:latin typeface="Albany AMT" panose="020B0604020202020204" pitchFamily="34" charset="0"/>
              </a:rPr>
              <a:t>Territoires de santé du futur pour </a:t>
            </a:r>
            <a:r>
              <a:rPr lang="fr-FR" sz="2400" b="1" dirty="0" smtClean="0">
                <a:solidFill>
                  <a:prstClr val="white"/>
                </a:solidFill>
                <a:latin typeface="Albany AMT" panose="020B0604020202020204" pitchFamily="34" charset="0"/>
              </a:rPr>
              <a:t>améliorer </a:t>
            </a:r>
            <a:r>
              <a:rPr lang="fr-FR" sz="2400" b="1" dirty="0">
                <a:solidFill>
                  <a:prstClr val="white"/>
                </a:solidFill>
                <a:latin typeface="Albany AMT" panose="020B0604020202020204" pitchFamily="34" charset="0"/>
              </a:rPr>
              <a:t>l’accès aux soins par l’innovation</a:t>
            </a:r>
          </a:p>
          <a:p>
            <a:pPr marL="342900" indent="-342900">
              <a:buFontTx/>
              <a:buChar char="-"/>
            </a:pPr>
            <a:r>
              <a:rPr lang="fr-FR" sz="2400" b="1" dirty="0">
                <a:solidFill>
                  <a:prstClr val="white"/>
                </a:solidFill>
                <a:latin typeface="Albany AMT" panose="020B0604020202020204" pitchFamily="34" charset="0"/>
              </a:rPr>
              <a:t>Télémédecine </a:t>
            </a:r>
          </a:p>
          <a:p>
            <a:pPr marL="342900" indent="-342900">
              <a:buFontTx/>
              <a:buChar char="-"/>
            </a:pPr>
            <a:endParaRPr lang="fr-FR" sz="2400" b="1" dirty="0">
              <a:solidFill>
                <a:prstClr val="white"/>
              </a:solidFill>
              <a:latin typeface="Albany AMT" panose="020B0604020202020204" pitchFamily="34" charset="0"/>
            </a:endParaRPr>
          </a:p>
          <a:p>
            <a:r>
              <a:rPr lang="fr-FR" sz="2400" b="1" dirty="0" smtClean="0">
                <a:solidFill>
                  <a:prstClr val="white"/>
                </a:solidFill>
                <a:latin typeface="Albany AMT" panose="020B0604020202020204" pitchFamily="34" charset="0"/>
              </a:rPr>
              <a:t>Politique contractuelle</a:t>
            </a:r>
          </a:p>
          <a:p>
            <a:r>
              <a:rPr lang="fr-FR" sz="2400" b="1" dirty="0" smtClean="0">
                <a:solidFill>
                  <a:prstClr val="white"/>
                </a:solidFill>
                <a:latin typeface="Albany AMT" panose="020B0604020202020204" pitchFamily="34" charset="0"/>
              </a:rPr>
              <a:t>Les Programmes opérationnels FEDER</a:t>
            </a:r>
          </a:p>
          <a:p>
            <a:pPr marL="342900" indent="-342900">
              <a:buFontTx/>
              <a:buChar char="-"/>
            </a:pPr>
            <a:endParaRPr lang="fr-FR" sz="2400" b="1" dirty="0">
              <a:solidFill>
                <a:prstClr val="white"/>
              </a:solidFill>
              <a:latin typeface="Albany AM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29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323528" y="332656"/>
            <a:ext cx="8752844" cy="10772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Albany AMT" panose="020B0604020202020204" pitchFamily="34" charset="0"/>
              </a:rPr>
              <a:t>CHANTIER 2 	: les défis de la médecine de demain et les technologies clés</a:t>
            </a:r>
            <a:endParaRPr lang="fr-FR" sz="2400" b="1" dirty="0">
              <a:solidFill>
                <a:schemeClr val="bg1"/>
              </a:solidFill>
              <a:latin typeface="Albany AMT" panose="020B06040202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23528" y="1916832"/>
            <a:ext cx="875284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Albany AMT" panose="020B0604020202020204" pitchFamily="34" charset="0"/>
              </a:rPr>
              <a:t>Les grands domaines stratégiques 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chemeClr val="bg1"/>
                </a:solidFill>
                <a:latin typeface="Albany AMT" panose="020B0604020202020204" pitchFamily="34" charset="0"/>
              </a:rPr>
              <a:t>2 actions structurantes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chemeClr val="bg1"/>
                </a:solidFill>
                <a:latin typeface="Albany AMT" panose="020B0604020202020204" pitchFamily="34" charset="0"/>
              </a:rPr>
              <a:t>6 programmes stratégiques : santé numérique, thérapies guidées par l’image, réparation du corps humain, cancérologie, santé publique et éthique</a:t>
            </a:r>
          </a:p>
          <a:p>
            <a:endParaRPr lang="fr-FR" sz="2000" b="1" dirty="0" smtClean="0">
              <a:solidFill>
                <a:schemeClr val="bg1"/>
              </a:solidFill>
              <a:latin typeface="Albany AMT" panose="020B0604020202020204" pitchFamily="34" charset="0"/>
            </a:endParaRPr>
          </a:p>
          <a:p>
            <a:endParaRPr lang="fr-FR" sz="2000" b="1" dirty="0">
              <a:solidFill>
                <a:schemeClr val="bg1"/>
              </a:solidFill>
              <a:latin typeface="Albany AMT" panose="020B0604020202020204" pitchFamily="34" charset="0"/>
            </a:endParaRPr>
          </a:p>
          <a:p>
            <a:r>
              <a:rPr lang="fr-FR" sz="3200" b="1" dirty="0" smtClean="0">
                <a:solidFill>
                  <a:schemeClr val="bg1"/>
                </a:solidFill>
                <a:latin typeface="Albany AMT" panose="020B0604020202020204" pitchFamily="34" charset="0"/>
              </a:rPr>
              <a:t>Formation 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chemeClr val="bg1"/>
                </a:solidFill>
                <a:latin typeface="Albany AMT" panose="020B0604020202020204" pitchFamily="34" charset="0"/>
              </a:rPr>
              <a:t>Formation dans les domaines de traitement de données d’imagerie, ingénieurs développeurs,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chemeClr val="bg1"/>
                </a:solidFill>
                <a:latin typeface="Albany AMT" panose="020B0604020202020204" pitchFamily="34" charset="0"/>
              </a:rPr>
              <a:t>Double cursus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chemeClr val="bg1"/>
                </a:solidFill>
                <a:latin typeface="Albany AMT" panose="020B0604020202020204" pitchFamily="34" charset="0"/>
              </a:rPr>
              <a:t>Mastérisation des formations paramédicales</a:t>
            </a:r>
            <a:endParaRPr lang="fr-FR" sz="2400" b="1" dirty="0">
              <a:solidFill>
                <a:schemeClr val="bg1"/>
              </a:solidFill>
              <a:latin typeface="Albany AM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01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323528" y="332656"/>
            <a:ext cx="8752844" cy="10772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prstClr val="white"/>
                </a:solidFill>
                <a:latin typeface="Albany AMT" panose="020B0604020202020204" pitchFamily="34" charset="0"/>
              </a:rPr>
              <a:t>CHANTIER 2 	: les défis de la médecine de demain et les technologies clés</a:t>
            </a:r>
            <a:endParaRPr lang="fr-FR" sz="2400" b="1" dirty="0">
              <a:solidFill>
                <a:prstClr val="white"/>
              </a:solidFill>
              <a:latin typeface="Albany AMT" panose="020B06040202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23528" y="1916832"/>
            <a:ext cx="87528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prstClr val="white"/>
                </a:solidFill>
                <a:latin typeface="Albany AMT" panose="020B0604020202020204" pitchFamily="34" charset="0"/>
              </a:rPr>
              <a:t>Les dispositifs de soutien : </a:t>
            </a:r>
          </a:p>
          <a:p>
            <a:endParaRPr lang="fr-FR" sz="2400" b="1" dirty="0">
              <a:solidFill>
                <a:prstClr val="white"/>
              </a:solidFill>
              <a:latin typeface="Albany AMT" panose="020B0604020202020204" pitchFamily="34" charset="0"/>
            </a:endParaRPr>
          </a:p>
          <a:p>
            <a:r>
              <a:rPr lang="fr-FR" sz="2400" b="1" dirty="0" smtClean="0">
                <a:solidFill>
                  <a:prstClr val="white"/>
                </a:solidFill>
                <a:latin typeface="Albany AMT" panose="020B0604020202020204" pitchFamily="34" charset="0"/>
              </a:rPr>
              <a:t>Appels à projets : </a:t>
            </a:r>
          </a:p>
          <a:p>
            <a:pPr marL="342900" indent="-342900">
              <a:buFontTx/>
              <a:buChar char="-"/>
            </a:pPr>
            <a:r>
              <a:rPr lang="fr-FR" sz="2400" b="1" dirty="0" smtClean="0">
                <a:solidFill>
                  <a:prstClr val="white"/>
                </a:solidFill>
                <a:latin typeface="Albany AMT" panose="020B0604020202020204" pitchFamily="34" charset="0"/>
              </a:rPr>
              <a:t>Recherche et enseignement supérieur </a:t>
            </a:r>
          </a:p>
          <a:p>
            <a:pPr marL="342900" indent="-342900">
              <a:buFontTx/>
              <a:buChar char="-"/>
            </a:pPr>
            <a:r>
              <a:rPr lang="fr-FR" sz="2400" b="1" dirty="0" smtClean="0">
                <a:solidFill>
                  <a:prstClr val="white"/>
                </a:solidFill>
                <a:latin typeface="Albany AMT" panose="020B0604020202020204" pitchFamily="34" charset="0"/>
              </a:rPr>
              <a:t>Transfert de technologie</a:t>
            </a:r>
          </a:p>
          <a:p>
            <a:pPr marL="342900" indent="-342900">
              <a:buFontTx/>
              <a:buChar char="-"/>
            </a:pPr>
            <a:r>
              <a:rPr lang="fr-FR" sz="2400" b="1" dirty="0" smtClean="0">
                <a:solidFill>
                  <a:prstClr val="white"/>
                </a:solidFill>
                <a:latin typeface="Albany AMT" panose="020B0604020202020204" pitchFamily="34" charset="0"/>
              </a:rPr>
              <a:t>Prototype numérique</a:t>
            </a:r>
          </a:p>
          <a:p>
            <a:pPr marL="342900" indent="-342900">
              <a:buFontTx/>
              <a:buChar char="-"/>
            </a:pPr>
            <a:endParaRPr lang="fr-FR" sz="2400" b="1" dirty="0">
              <a:solidFill>
                <a:prstClr val="white"/>
              </a:solidFill>
              <a:latin typeface="Albany AMT" panose="020B0604020202020204" pitchFamily="34" charset="0"/>
            </a:endParaRPr>
          </a:p>
          <a:p>
            <a:r>
              <a:rPr lang="fr-FR" sz="2400" b="1" dirty="0" smtClean="0">
                <a:solidFill>
                  <a:prstClr val="white"/>
                </a:solidFill>
                <a:latin typeface="Albany AMT" panose="020B0604020202020204" pitchFamily="34" charset="0"/>
              </a:rPr>
              <a:t>Et règlements d’intervention en faveur des start up, entreprises, etc. </a:t>
            </a:r>
            <a:endParaRPr lang="fr-FR" sz="2400" b="1" dirty="0">
              <a:solidFill>
                <a:prstClr val="white"/>
              </a:solidFill>
              <a:latin typeface="Albany AM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95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323528" y="332656"/>
            <a:ext cx="8752844" cy="10772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Albany AMT" panose="020B0604020202020204" pitchFamily="34" charset="0"/>
              </a:rPr>
              <a:t>CHANTIER 3 : Innovation et compétitivité des entreprises de la santé</a:t>
            </a:r>
            <a:endParaRPr lang="fr-FR" sz="2400" b="1" dirty="0">
              <a:solidFill>
                <a:schemeClr val="bg1"/>
              </a:solidFill>
              <a:latin typeface="Albany AMT" panose="020B06040202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23528" y="1772816"/>
            <a:ext cx="87528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Albany AMT" panose="020B0604020202020204" pitchFamily="34" charset="0"/>
              </a:rPr>
              <a:t>Les domaines stratégiques :</a:t>
            </a:r>
            <a:r>
              <a:rPr lang="fr-FR" sz="2400" b="1" dirty="0" smtClean="0">
                <a:solidFill>
                  <a:schemeClr val="bg1"/>
                </a:solidFill>
                <a:latin typeface="Albany AMT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chemeClr val="bg1"/>
                </a:solidFill>
                <a:latin typeface="Albany AMT" panose="020B0604020202020204" pitchFamily="34" charset="0"/>
              </a:rPr>
              <a:t>Numérique et Intelligence artificielle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chemeClr val="bg1"/>
                </a:solidFill>
                <a:latin typeface="Albany AMT" panose="020B0604020202020204" pitchFamily="34" charset="0"/>
              </a:rPr>
              <a:t>Dispositifs médicaux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chemeClr val="bg1"/>
                </a:solidFill>
                <a:latin typeface="Albany AMT" panose="020B0604020202020204" pitchFamily="34" charset="0"/>
              </a:rPr>
              <a:t>Cosmétique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chemeClr val="bg1"/>
                </a:solidFill>
                <a:latin typeface="Albany AMT" panose="020B0604020202020204" pitchFamily="34" charset="0"/>
              </a:rPr>
              <a:t>Pharma/biotech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chemeClr val="bg1"/>
                </a:solidFill>
                <a:latin typeface="Albany AMT" panose="020B0604020202020204" pitchFamily="34" charset="0"/>
              </a:rPr>
              <a:t>Thermalisme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b="1" dirty="0" smtClean="0">
              <a:solidFill>
                <a:schemeClr val="bg1"/>
              </a:solidFill>
              <a:latin typeface="Albany AMT" panose="020B0604020202020204" pitchFamily="34" charset="0"/>
            </a:endParaRPr>
          </a:p>
          <a:p>
            <a:r>
              <a:rPr lang="fr-FR" sz="3200" b="1" dirty="0" smtClean="0">
                <a:solidFill>
                  <a:schemeClr val="bg1"/>
                </a:solidFill>
                <a:latin typeface="Albany AMT" panose="020B0604020202020204" pitchFamily="34" charset="0"/>
              </a:rPr>
              <a:t>Actions structurantes : </a:t>
            </a:r>
            <a:endParaRPr lang="fr-FR" sz="3200" b="1" dirty="0">
              <a:solidFill>
                <a:schemeClr val="bg1"/>
              </a:solidFill>
              <a:latin typeface="Albany AMT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chemeClr val="bg1"/>
                </a:solidFill>
                <a:latin typeface="Albany AMT" panose="020B0604020202020204" pitchFamily="34" charset="0"/>
              </a:rPr>
              <a:t>Living lab et cluster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chemeClr val="bg1"/>
                </a:solidFill>
                <a:latin typeface="Albany AMT" panose="020B0604020202020204" pitchFamily="34" charset="0"/>
              </a:rPr>
              <a:t>Performance industrielle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chemeClr val="bg1"/>
                </a:solidFill>
                <a:latin typeface="Albany AMT" panose="020B0604020202020204" pitchFamily="34" charset="0"/>
              </a:rPr>
              <a:t>International et partenariats européens</a:t>
            </a:r>
          </a:p>
        </p:txBody>
      </p:sp>
    </p:spTree>
    <p:extLst>
      <p:ext uri="{BB962C8B-B14F-4D97-AF65-F5344CB8AC3E}">
        <p14:creationId xmlns:p14="http://schemas.microsoft.com/office/powerpoint/2010/main" val="4690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8076</TotalTime>
  <Words>768</Words>
  <Application>Microsoft Office PowerPoint</Application>
  <PresentationFormat>Affichage à l'écran (4:3)</PresentationFormat>
  <Paragraphs>161</Paragraphs>
  <Slides>16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Albany AMT</vt:lpstr>
      <vt:lpstr>Arial</vt:lpstr>
      <vt:lpstr>Calibri</vt:lpstr>
      <vt:lpstr>Verdana</vt:lpstr>
      <vt:lpstr>Thème Office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Conseil regional Aquitaine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doucetc</dc:creator>
  <cp:lastModifiedBy>Claire LAGARDE (CL)</cp:lastModifiedBy>
  <cp:revision>114</cp:revision>
  <cp:lastPrinted>2017-12-29T10:21:41Z</cp:lastPrinted>
  <dcterms:created xsi:type="dcterms:W3CDTF">2017-01-23T14:43:11Z</dcterms:created>
  <dcterms:modified xsi:type="dcterms:W3CDTF">2019-06-14T12:54:52Z</dcterms:modified>
</cp:coreProperties>
</file>